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5"/>
  </p:notesMasterIdLst>
  <p:sldIdLst>
    <p:sldId id="265" r:id="rId2"/>
    <p:sldId id="302" r:id="rId3"/>
    <p:sldId id="350" r:id="rId4"/>
    <p:sldId id="303" r:id="rId5"/>
    <p:sldId id="304" r:id="rId6"/>
    <p:sldId id="305" r:id="rId7"/>
    <p:sldId id="346" r:id="rId8"/>
    <p:sldId id="306" r:id="rId9"/>
    <p:sldId id="345" r:id="rId10"/>
    <p:sldId id="307" r:id="rId11"/>
    <p:sldId id="308" r:id="rId12"/>
    <p:sldId id="309" r:id="rId13"/>
    <p:sldId id="310" r:id="rId14"/>
    <p:sldId id="311" r:id="rId15"/>
    <p:sldId id="312" r:id="rId16"/>
    <p:sldId id="347" r:id="rId17"/>
    <p:sldId id="351" r:id="rId18"/>
    <p:sldId id="313" r:id="rId19"/>
    <p:sldId id="314" r:id="rId20"/>
    <p:sldId id="315" r:id="rId21"/>
    <p:sldId id="316" r:id="rId22"/>
    <p:sldId id="317" r:id="rId23"/>
    <p:sldId id="318" r:id="rId24"/>
    <p:sldId id="348" r:id="rId25"/>
    <p:sldId id="352" r:id="rId26"/>
    <p:sldId id="319" r:id="rId27"/>
    <p:sldId id="320" r:id="rId28"/>
    <p:sldId id="349" r:id="rId29"/>
    <p:sldId id="353" r:id="rId30"/>
    <p:sldId id="321" r:id="rId31"/>
    <p:sldId id="322" r:id="rId32"/>
    <p:sldId id="354" r:id="rId33"/>
    <p:sldId id="323" r:id="rId34"/>
    <p:sldId id="355" r:id="rId35"/>
    <p:sldId id="356" r:id="rId36"/>
    <p:sldId id="357" r:id="rId37"/>
    <p:sldId id="324" r:id="rId38"/>
    <p:sldId id="325" r:id="rId39"/>
    <p:sldId id="358" r:id="rId40"/>
    <p:sldId id="359" r:id="rId41"/>
    <p:sldId id="326" r:id="rId42"/>
    <p:sldId id="327" r:id="rId43"/>
    <p:sldId id="360" r:id="rId44"/>
    <p:sldId id="362" r:id="rId45"/>
    <p:sldId id="361" r:id="rId46"/>
    <p:sldId id="328" r:id="rId47"/>
    <p:sldId id="329" r:id="rId48"/>
    <p:sldId id="330" r:id="rId49"/>
    <p:sldId id="363" r:id="rId50"/>
    <p:sldId id="366" r:id="rId51"/>
    <p:sldId id="368" r:id="rId52"/>
    <p:sldId id="369" r:id="rId53"/>
    <p:sldId id="370" r:id="rId54"/>
    <p:sldId id="371" r:id="rId55"/>
    <p:sldId id="372" r:id="rId56"/>
    <p:sldId id="373" r:id="rId57"/>
    <p:sldId id="375" r:id="rId58"/>
    <p:sldId id="374" r:id="rId59"/>
    <p:sldId id="377" r:id="rId60"/>
    <p:sldId id="376" r:id="rId61"/>
    <p:sldId id="364" r:id="rId62"/>
    <p:sldId id="331" r:id="rId63"/>
    <p:sldId id="332" r:id="rId64"/>
    <p:sldId id="333" r:id="rId65"/>
    <p:sldId id="378" r:id="rId66"/>
    <p:sldId id="379" r:id="rId67"/>
    <p:sldId id="334" r:id="rId68"/>
    <p:sldId id="335" r:id="rId69"/>
    <p:sldId id="336" r:id="rId70"/>
    <p:sldId id="337" r:id="rId71"/>
    <p:sldId id="338" r:id="rId72"/>
    <p:sldId id="380" r:id="rId73"/>
    <p:sldId id="381" r:id="rId74"/>
    <p:sldId id="386" r:id="rId75"/>
    <p:sldId id="340" r:id="rId76"/>
    <p:sldId id="339" r:id="rId77"/>
    <p:sldId id="382" r:id="rId78"/>
    <p:sldId id="383" r:id="rId79"/>
    <p:sldId id="384" r:id="rId80"/>
    <p:sldId id="385" r:id="rId81"/>
    <p:sldId id="387" r:id="rId82"/>
    <p:sldId id="269" r:id="rId83"/>
    <p:sldId id="268" r:id="rId8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AC1AE6C-F626-41B1-83F8-493B8F2129C8}">
          <p14:sldIdLst>
            <p14:sldId id="265"/>
          </p14:sldIdLst>
        </p14:section>
        <p14:section name="1" id="{AE999BAE-2150-4B27-8D23-110EB47F0269}">
          <p14:sldIdLst>
            <p14:sldId id="302"/>
            <p14:sldId id="350"/>
            <p14:sldId id="303"/>
            <p14:sldId id="304"/>
            <p14:sldId id="305"/>
            <p14:sldId id="346"/>
            <p14:sldId id="306"/>
            <p14:sldId id="345"/>
            <p14:sldId id="307"/>
            <p14:sldId id="308"/>
            <p14:sldId id="309"/>
            <p14:sldId id="310"/>
            <p14:sldId id="311"/>
            <p14:sldId id="312"/>
          </p14:sldIdLst>
        </p14:section>
        <p14:section name="2" id="{00BE55BE-85CB-4465-9BCB-EB39D257BC22}">
          <p14:sldIdLst>
            <p14:sldId id="347"/>
            <p14:sldId id="351"/>
            <p14:sldId id="313"/>
            <p14:sldId id="314"/>
            <p14:sldId id="315"/>
            <p14:sldId id="316"/>
            <p14:sldId id="317"/>
            <p14:sldId id="318"/>
          </p14:sldIdLst>
        </p14:section>
        <p14:section name="3" id="{7742A559-92DB-4806-8A91-F82008586458}">
          <p14:sldIdLst>
            <p14:sldId id="348"/>
            <p14:sldId id="352"/>
            <p14:sldId id="319"/>
            <p14:sldId id="320"/>
          </p14:sldIdLst>
        </p14:section>
        <p14:section name="4" id="{AC6D09A7-40B2-44FB-A569-BD75F7DB5DD3}">
          <p14:sldIdLst>
            <p14:sldId id="349"/>
            <p14:sldId id="353"/>
            <p14:sldId id="321"/>
            <p14:sldId id="322"/>
            <p14:sldId id="354"/>
            <p14:sldId id="323"/>
            <p14:sldId id="355"/>
          </p14:sldIdLst>
        </p14:section>
        <p14:section name="5" id="{D5506E9B-8755-4E8B-BA39-F06851731B88}">
          <p14:sldIdLst>
            <p14:sldId id="356"/>
            <p14:sldId id="357"/>
            <p14:sldId id="324"/>
            <p14:sldId id="325"/>
          </p14:sldIdLst>
        </p14:section>
        <p14:section name="6" id="{05563D02-8F78-4C12-ADB3-3230CE765A86}">
          <p14:sldIdLst>
            <p14:sldId id="358"/>
            <p14:sldId id="359"/>
            <p14:sldId id="326"/>
            <p14:sldId id="327"/>
          </p14:sldIdLst>
        </p14:section>
        <p14:section name="7" id="{B423B08F-C3EA-4273-9F19-FAC74460EBFA}">
          <p14:sldIdLst>
            <p14:sldId id="360"/>
            <p14:sldId id="362"/>
            <p14:sldId id="361"/>
            <p14:sldId id="328"/>
            <p14:sldId id="329"/>
            <p14:sldId id="330"/>
          </p14:sldIdLst>
        </p14:section>
        <p14:section name="8" id="{4642ABF0-4BF0-42A9-876D-44301D7ABCAA}">
          <p14:sldIdLst>
            <p14:sldId id="363"/>
            <p14:sldId id="366"/>
            <p14:sldId id="368"/>
            <p14:sldId id="369"/>
            <p14:sldId id="370"/>
            <p14:sldId id="371"/>
            <p14:sldId id="372"/>
            <p14:sldId id="373"/>
            <p14:sldId id="375"/>
            <p14:sldId id="374"/>
          </p14:sldIdLst>
        </p14:section>
        <p14:section name="9" id="{4665C6AB-CC87-4FA4-A6A2-28A6D79057ED}">
          <p14:sldIdLst>
            <p14:sldId id="377"/>
            <p14:sldId id="376"/>
            <p14:sldId id="364"/>
            <p14:sldId id="331"/>
            <p14:sldId id="332"/>
            <p14:sldId id="333"/>
          </p14:sldIdLst>
        </p14:section>
        <p14:section name="10" id="{0584B85E-0D07-495A-A13A-43AE4D840EC0}">
          <p14:sldIdLst>
            <p14:sldId id="378"/>
            <p14:sldId id="379"/>
            <p14:sldId id="334"/>
            <p14:sldId id="335"/>
            <p14:sldId id="336"/>
            <p14:sldId id="337"/>
            <p14:sldId id="338"/>
          </p14:sldIdLst>
        </p14:section>
        <p14:section name="11" id="{BDFF5236-9FB4-4684-8861-AB4BD665A3D7}">
          <p14:sldIdLst>
            <p14:sldId id="380"/>
            <p14:sldId id="381"/>
            <p14:sldId id="386"/>
            <p14:sldId id="340"/>
            <p14:sldId id="339"/>
            <p14:sldId id="382"/>
            <p14:sldId id="383"/>
            <p14:sldId id="384"/>
            <p14:sldId id="385"/>
          </p14:sldIdLst>
        </p14:section>
        <p14:section name="Final" id="{E1E3221E-6D36-4C82-B070-E76D7D2AEF93}">
          <p14:sldIdLst>
            <p14:sldId id="387"/>
            <p14:sldId id="269"/>
            <p14:sldId id="2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嘉莹" initials="周" lastIdx="1" clrIdx="0">
    <p:extLst>
      <p:ext uri="{19B8F6BF-5375-455C-9EA6-DF929625EA0E}">
        <p15:presenceInfo xmlns:p15="http://schemas.microsoft.com/office/powerpoint/2012/main" userId="7d1847ba86bbe5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1601" autoAdjust="0"/>
  </p:normalViewPr>
  <p:slideViewPr>
    <p:cSldViewPr snapToGrid="0">
      <p:cViewPr varScale="1">
        <p:scale>
          <a:sx n="106" d="100"/>
          <a:sy n="106" d="100"/>
        </p:scale>
        <p:origin x="1278" y="6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C2434-CB82-4DA4-AA8E-DF619CD30E26}" type="datetimeFigureOut">
              <a:rPr lang="zh-CN" altLang="en-US" smtClean="0"/>
              <a:t>2020/5/19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0D7B1-066F-4CF3-A16F-4B901EF601CB}" type="slidenum">
              <a:rPr lang="zh-CN" altLang="en-US" smtClean="0"/>
              <a:t>‹#›</a:t>
            </a:fld>
            <a:endParaRPr lang="zh-CN" altLang="en-US"/>
          </a:p>
        </p:txBody>
      </p:sp>
    </p:spTree>
    <p:extLst>
      <p:ext uri="{BB962C8B-B14F-4D97-AF65-F5344CB8AC3E}">
        <p14:creationId xmlns:p14="http://schemas.microsoft.com/office/powerpoint/2010/main" val="177788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C0D7B1-066F-4CF3-A16F-4B901EF601CB}" type="slidenum">
              <a:rPr lang="zh-CN" altLang="en-US" smtClean="0"/>
              <a:t>1</a:t>
            </a:fld>
            <a:endParaRPr lang="zh-CN" altLang="en-US"/>
          </a:p>
        </p:txBody>
      </p:sp>
    </p:spTree>
    <p:extLst>
      <p:ext uri="{BB962C8B-B14F-4D97-AF65-F5344CB8AC3E}">
        <p14:creationId xmlns:p14="http://schemas.microsoft.com/office/powerpoint/2010/main" val="202589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paper captures special characteristics of one image collection and figures out how these characteristics could be translated into the other image collection, all in the absence of any paired training examples. </a:t>
            </a:r>
            <a:r>
              <a:rPr lang="en-US" altLang="zh-CN" dirty="0" err="1"/>
              <a:t>CycleGANs</a:t>
            </a:r>
            <a:r>
              <a:rPr lang="en-US" altLang="zh-CN" dirty="0"/>
              <a:t> method can also be applied in variety of applications such as Collection Style Transfer, Object Transfiguration, season transfer and photo enhancement.</a:t>
            </a:r>
            <a:endParaRPr lang="zh-CN" altLang="en-US" dirty="0"/>
          </a:p>
        </p:txBody>
      </p:sp>
      <p:sp>
        <p:nvSpPr>
          <p:cNvPr id="4" name="灯片编号占位符 3"/>
          <p:cNvSpPr>
            <a:spLocks noGrp="1"/>
          </p:cNvSpPr>
          <p:nvPr>
            <p:ph type="sldNum" sz="quarter" idx="5"/>
          </p:nvPr>
        </p:nvSpPr>
        <p:spPr/>
        <p:txBody>
          <a:bodyPr/>
          <a:lstStyle/>
          <a:p>
            <a:fld id="{71C0D7B1-066F-4CF3-A16F-4B901EF601CB}" type="slidenum">
              <a:rPr lang="zh-CN" altLang="en-US" smtClean="0"/>
              <a:t>53</a:t>
            </a:fld>
            <a:endParaRPr lang="zh-CN" altLang="en-US"/>
          </a:p>
        </p:txBody>
      </p:sp>
    </p:spTree>
    <p:extLst>
      <p:ext uri="{BB962C8B-B14F-4D97-AF65-F5344CB8AC3E}">
        <p14:creationId xmlns:p14="http://schemas.microsoft.com/office/powerpoint/2010/main" val="2616653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spc="-25" dirty="0">
                <a:latin typeface="Carlito"/>
                <a:cs typeface="Carlito"/>
              </a:rPr>
              <a:t>Silver, </a:t>
            </a:r>
            <a:r>
              <a:rPr lang="en-US" altLang="zh-CN" sz="1200" spc="-10" dirty="0">
                <a:latin typeface="Carlito"/>
                <a:cs typeface="Carlito"/>
              </a:rPr>
              <a:t>David, </a:t>
            </a:r>
            <a:r>
              <a:rPr lang="en-US" altLang="zh-CN" sz="1200" spc="-5" dirty="0">
                <a:latin typeface="Carlito"/>
                <a:cs typeface="Carlito"/>
              </a:rPr>
              <a:t>et al. </a:t>
            </a:r>
            <a:r>
              <a:rPr lang="en-US" altLang="zh-CN" sz="1200" spc="-10" dirty="0">
                <a:latin typeface="Carlito"/>
                <a:cs typeface="Carlito"/>
              </a:rPr>
              <a:t>"Mastering </a:t>
            </a:r>
            <a:r>
              <a:rPr lang="en-US" altLang="zh-CN" sz="1200" spc="-5" dirty="0">
                <a:latin typeface="Carlito"/>
                <a:cs typeface="Carlito"/>
              </a:rPr>
              <a:t>the </a:t>
            </a:r>
            <a:r>
              <a:rPr lang="en-US" altLang="zh-CN" sz="1200" spc="-10" dirty="0">
                <a:latin typeface="Carlito"/>
                <a:cs typeface="Carlito"/>
              </a:rPr>
              <a:t>game </a:t>
            </a:r>
            <a:r>
              <a:rPr lang="en-US" altLang="zh-CN" sz="1200" dirty="0">
                <a:latin typeface="Carlito"/>
                <a:cs typeface="Carlito"/>
              </a:rPr>
              <a:t>of Go </a:t>
            </a:r>
            <a:r>
              <a:rPr lang="en-US" altLang="zh-CN" sz="1200" spc="-5" dirty="0">
                <a:latin typeface="Carlito"/>
                <a:cs typeface="Carlito"/>
              </a:rPr>
              <a:t>with deep </a:t>
            </a:r>
            <a:r>
              <a:rPr lang="en-US" altLang="zh-CN" sz="1200" spc="-10" dirty="0">
                <a:latin typeface="Carlito"/>
                <a:cs typeface="Carlito"/>
              </a:rPr>
              <a:t>neural  networks </a:t>
            </a:r>
            <a:r>
              <a:rPr lang="en-US" altLang="zh-CN" sz="1200" spc="-5" dirty="0">
                <a:latin typeface="Carlito"/>
                <a:cs typeface="Carlito"/>
              </a:rPr>
              <a:t>and </a:t>
            </a:r>
            <a:r>
              <a:rPr lang="en-US" altLang="zh-CN" sz="1200" spc="-10" dirty="0">
                <a:latin typeface="Carlito"/>
                <a:cs typeface="Carlito"/>
              </a:rPr>
              <a:t>tree </a:t>
            </a:r>
            <a:r>
              <a:rPr lang="en-US" altLang="zh-CN" sz="1200" spc="-5" dirty="0">
                <a:latin typeface="Carlito"/>
                <a:cs typeface="Carlito"/>
              </a:rPr>
              <a:t>search." </a:t>
            </a:r>
            <a:r>
              <a:rPr lang="en-US" altLang="zh-CN" sz="1200" i="1" spc="-5" dirty="0">
                <a:latin typeface="Carlito"/>
                <a:cs typeface="Carlito"/>
              </a:rPr>
              <a:t>Nature </a:t>
            </a:r>
            <a:r>
              <a:rPr lang="en-US" altLang="zh-CN" sz="1200" spc="-5" dirty="0">
                <a:latin typeface="Carlito"/>
                <a:cs typeface="Carlito"/>
              </a:rPr>
              <a:t>529.7587 (2016):</a:t>
            </a:r>
            <a:r>
              <a:rPr lang="en-US" altLang="zh-CN" sz="1200" spc="85" dirty="0">
                <a:latin typeface="Carlito"/>
                <a:cs typeface="Carlito"/>
              </a:rPr>
              <a:t> </a:t>
            </a:r>
            <a:r>
              <a:rPr lang="en-US" altLang="zh-CN" sz="1200" spc="-5" dirty="0">
                <a:latin typeface="Carlito"/>
                <a:cs typeface="Carlito"/>
              </a:rPr>
              <a:t>484-489.</a:t>
            </a:r>
            <a:endParaRPr lang="en-US" altLang="zh-CN" sz="1200" dirty="0">
              <a:latin typeface="Carlito"/>
              <a:cs typeface="Carlito"/>
            </a:endParaRPr>
          </a:p>
          <a:p>
            <a:endParaRPr lang="zh-CN" altLang="en-US" dirty="0"/>
          </a:p>
        </p:txBody>
      </p:sp>
      <p:sp>
        <p:nvSpPr>
          <p:cNvPr id="4" name="灯片编号占位符 3"/>
          <p:cNvSpPr>
            <a:spLocks noGrp="1"/>
          </p:cNvSpPr>
          <p:nvPr>
            <p:ph type="sldNum" sz="quarter" idx="5"/>
          </p:nvPr>
        </p:nvSpPr>
        <p:spPr/>
        <p:txBody>
          <a:bodyPr/>
          <a:lstStyle/>
          <a:p>
            <a:fld id="{71C0D7B1-066F-4CF3-A16F-4B901EF601CB}" type="slidenum">
              <a:rPr lang="zh-CN" altLang="en-US" smtClean="0"/>
              <a:t>69</a:t>
            </a:fld>
            <a:endParaRPr lang="zh-CN" altLang="en-US"/>
          </a:p>
        </p:txBody>
      </p:sp>
    </p:spTree>
    <p:extLst>
      <p:ext uri="{BB962C8B-B14F-4D97-AF65-F5344CB8AC3E}">
        <p14:creationId xmlns:p14="http://schemas.microsoft.com/office/powerpoint/2010/main" val="1985382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1C0D7B1-066F-4CF3-A16F-4B901EF601CB}" type="slidenum">
              <a:rPr lang="zh-CN" altLang="en-US" smtClean="0"/>
              <a:t>82</a:t>
            </a:fld>
            <a:endParaRPr lang="zh-CN" altLang="en-US"/>
          </a:p>
        </p:txBody>
      </p:sp>
    </p:spTree>
    <p:extLst>
      <p:ext uri="{BB962C8B-B14F-4D97-AF65-F5344CB8AC3E}">
        <p14:creationId xmlns:p14="http://schemas.microsoft.com/office/powerpoint/2010/main" val="3310486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r>
              <a:rPr lang="en-US" altLang="zh-CN"/>
              <a:t>2020/2</a:t>
            </a:r>
            <a:endParaRPr lang="zh-CN" altLang="en-US"/>
          </a:p>
        </p:txBody>
      </p:sp>
      <p:sp>
        <p:nvSpPr>
          <p:cNvPr id="5" name="Footer Placeholder 4"/>
          <p:cNvSpPr>
            <a:spLocks noGrp="1"/>
          </p:cNvSpPr>
          <p:nvPr>
            <p:ph type="ftr" sz="quarter" idx="11"/>
          </p:nvPr>
        </p:nvSpPr>
        <p:spPr/>
        <p:txBody>
          <a:bodyPr/>
          <a:lstStyle/>
          <a:p>
            <a:r>
              <a:rPr lang="en-US" altLang="zh-CN"/>
              <a:t>Beilun Wang</a:t>
            </a:r>
            <a:endParaRPr lang="zh-CN" altLang="en-US" dirty="0"/>
          </a:p>
        </p:txBody>
      </p:sp>
      <p:sp>
        <p:nvSpPr>
          <p:cNvPr id="6" name="Slide Number Placeholder 5"/>
          <p:cNvSpPr>
            <a:spLocks noGrp="1"/>
          </p:cNvSpPr>
          <p:nvPr>
            <p:ph type="sldNum" sz="quarter" idx="12"/>
          </p:nvPr>
        </p:nvSpPr>
        <p:spPr/>
        <p:txBody>
          <a:bodyPr/>
          <a:lstStyle/>
          <a:p>
            <a:fld id="{5E1FB758-60BF-4E88-A44B-832C9297871E}" type="slidenum">
              <a:rPr lang="zh-CN" altLang="en-US" smtClean="0"/>
              <a:t>‹#›</a:t>
            </a:fld>
            <a:endParaRPr lang="zh-CN" altLang="en-US"/>
          </a:p>
        </p:txBody>
      </p:sp>
    </p:spTree>
    <p:extLst>
      <p:ext uri="{BB962C8B-B14F-4D97-AF65-F5344CB8AC3E}">
        <p14:creationId xmlns:p14="http://schemas.microsoft.com/office/powerpoint/2010/main" val="361459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665605" cy="585111"/>
          </a:xfrm>
          <a:prstGeom prst="rect">
            <a:avLst/>
          </a:prstGeom>
        </p:spPr>
        <p:txBody>
          <a:bodyPr/>
          <a:lstStyle>
            <a:lvl1pPr>
              <a:defRPr sz="4000" b="0">
                <a:latin typeface="+mn-lt"/>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615044"/>
            <a:ext cx="7886700" cy="4561919"/>
          </a:xfrm>
        </p:spPr>
        <p:txBody>
          <a:bodyPr/>
          <a:lstStyle>
            <a:lvl1pPr>
              <a:lnSpc>
                <a:spcPct val="80000"/>
              </a:lnSpc>
              <a:defRPr>
                <a:latin typeface="+mn-lt"/>
              </a:defRPr>
            </a:lvl1pPr>
            <a:lvl2pPr>
              <a:lnSpc>
                <a:spcPct val="80000"/>
              </a:lnSpc>
              <a:defRPr>
                <a:latin typeface="+mn-lt"/>
              </a:defRPr>
            </a:lvl2pPr>
            <a:lvl3pPr>
              <a:lnSpc>
                <a:spcPct val="80000"/>
              </a:lnSpc>
              <a:defRPr>
                <a:latin typeface="+mn-lt"/>
              </a:defRPr>
            </a:lvl3pPr>
            <a:lvl4pPr>
              <a:lnSpc>
                <a:spcPct val="80000"/>
              </a:lnSpc>
              <a:defRPr>
                <a:latin typeface="+mn-lt"/>
              </a:defRPr>
            </a:lvl4pPr>
            <a:lvl5pPr>
              <a:lnSpc>
                <a:spcPct val="80000"/>
              </a:lnSpc>
              <a:defRPr>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r>
              <a:rPr lang="en-US" altLang="zh-CN"/>
              <a:t>2020/2</a:t>
            </a:r>
            <a:endParaRPr lang="zh-CN" altLang="en-US" dirty="0"/>
          </a:p>
        </p:txBody>
      </p:sp>
      <p:sp>
        <p:nvSpPr>
          <p:cNvPr id="5" name="Footer Placeholder 4"/>
          <p:cNvSpPr>
            <a:spLocks noGrp="1"/>
          </p:cNvSpPr>
          <p:nvPr>
            <p:ph type="ftr" sz="quarter" idx="11"/>
          </p:nvPr>
        </p:nvSpPr>
        <p:spPr/>
        <p:txBody>
          <a:bodyPr/>
          <a:lstStyle/>
          <a:p>
            <a:r>
              <a:rPr lang="en-US" altLang="zh-CN"/>
              <a:t>Beilun Wang</a:t>
            </a:r>
            <a:endParaRPr lang="zh-CN" altLang="en-US" dirty="0"/>
          </a:p>
        </p:txBody>
      </p:sp>
      <p:sp>
        <p:nvSpPr>
          <p:cNvPr id="6" name="Slide Number Placeholder 5"/>
          <p:cNvSpPr>
            <a:spLocks noGrp="1"/>
          </p:cNvSpPr>
          <p:nvPr>
            <p:ph type="sldNum" sz="quarter" idx="12"/>
          </p:nvPr>
        </p:nvSpPr>
        <p:spPr/>
        <p:txBody>
          <a:bodyPr/>
          <a:lstStyle/>
          <a:p>
            <a:fld id="{5E1FB758-60BF-4E88-A44B-832C9297871E}" type="slidenum">
              <a:rPr lang="zh-CN" altLang="en-US" smtClean="0"/>
              <a:t>‹#›</a:t>
            </a:fld>
            <a:endParaRPr lang="zh-CN" altLang="en-US"/>
          </a:p>
        </p:txBody>
      </p:sp>
      <p:sp>
        <p:nvSpPr>
          <p:cNvPr id="12" name="矩形 11"/>
          <p:cNvSpPr/>
          <p:nvPr userDrawn="1"/>
        </p:nvSpPr>
        <p:spPr>
          <a:xfrm>
            <a:off x="428596" y="1071546"/>
            <a:ext cx="8286808" cy="71438"/>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剪去单角的矩形 12"/>
          <p:cNvSpPr/>
          <p:nvPr userDrawn="1"/>
        </p:nvSpPr>
        <p:spPr>
          <a:xfrm>
            <a:off x="428596" y="928670"/>
            <a:ext cx="3357586" cy="142876"/>
          </a:xfrm>
          <a:prstGeom prst="snip1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346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r>
              <a:rPr lang="en-US" altLang="zh-CN"/>
              <a:t>2020/2</a:t>
            </a:r>
            <a:endParaRPr lang="zh-CN" altLang="en-US"/>
          </a:p>
        </p:txBody>
      </p:sp>
      <p:sp>
        <p:nvSpPr>
          <p:cNvPr id="5" name="Footer Placeholder 4"/>
          <p:cNvSpPr>
            <a:spLocks noGrp="1"/>
          </p:cNvSpPr>
          <p:nvPr>
            <p:ph type="ftr" sz="quarter" idx="11"/>
          </p:nvPr>
        </p:nvSpPr>
        <p:spPr/>
        <p:txBody>
          <a:bodyPr/>
          <a:lstStyle/>
          <a:p>
            <a:r>
              <a:rPr lang="en-US" altLang="zh-CN"/>
              <a:t>Beilun Wang</a:t>
            </a:r>
            <a:endParaRPr lang="zh-CN" altLang="en-US"/>
          </a:p>
        </p:txBody>
      </p:sp>
      <p:sp>
        <p:nvSpPr>
          <p:cNvPr id="6" name="Slide Number Placeholder 5"/>
          <p:cNvSpPr>
            <a:spLocks noGrp="1"/>
          </p:cNvSpPr>
          <p:nvPr>
            <p:ph type="sldNum" sz="quarter" idx="12"/>
          </p:nvPr>
        </p:nvSpPr>
        <p:spPr/>
        <p:txBody>
          <a:bodyPr/>
          <a:lstStyle/>
          <a:p>
            <a:fld id="{5E1FB758-60BF-4E88-A44B-832C9297871E}" type="slidenum">
              <a:rPr lang="zh-CN" altLang="en-US" smtClean="0"/>
              <a:t>‹#›</a:t>
            </a:fld>
            <a:endParaRPr lang="zh-CN" altLang="en-US"/>
          </a:p>
        </p:txBody>
      </p:sp>
    </p:spTree>
    <p:extLst>
      <p:ext uri="{BB962C8B-B14F-4D97-AF65-F5344CB8AC3E}">
        <p14:creationId xmlns:p14="http://schemas.microsoft.com/office/powerpoint/2010/main" val="176890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a:t>2020/2</a:t>
            </a:r>
            <a:endParaRPr lang="zh-CN" altLang="en-US"/>
          </a:p>
        </p:txBody>
      </p:sp>
      <p:sp>
        <p:nvSpPr>
          <p:cNvPr id="6" name="Footer Placeholder 5"/>
          <p:cNvSpPr>
            <a:spLocks noGrp="1"/>
          </p:cNvSpPr>
          <p:nvPr>
            <p:ph type="ftr" sz="quarter" idx="11"/>
          </p:nvPr>
        </p:nvSpPr>
        <p:spPr/>
        <p:txBody>
          <a:bodyPr/>
          <a:lstStyle/>
          <a:p>
            <a:r>
              <a:rPr lang="en-US" altLang="zh-CN"/>
              <a:t>Beilun Wang</a:t>
            </a:r>
            <a:endParaRPr lang="zh-CN" altLang="en-US"/>
          </a:p>
        </p:txBody>
      </p:sp>
      <p:sp>
        <p:nvSpPr>
          <p:cNvPr id="7" name="Slide Number Placeholder 6"/>
          <p:cNvSpPr>
            <a:spLocks noGrp="1"/>
          </p:cNvSpPr>
          <p:nvPr>
            <p:ph type="sldNum" sz="quarter" idx="12"/>
          </p:nvPr>
        </p:nvSpPr>
        <p:spPr/>
        <p:txBody>
          <a:bodyPr/>
          <a:lstStyle/>
          <a:p>
            <a:fld id="{5E1FB758-60BF-4E88-A44B-832C9297871E}" type="slidenum">
              <a:rPr lang="zh-CN" altLang="en-US" smtClean="0"/>
              <a:t>‹#›</a:t>
            </a:fld>
            <a:endParaRPr lang="zh-CN" altLang="en-US"/>
          </a:p>
        </p:txBody>
      </p:sp>
      <p:sp>
        <p:nvSpPr>
          <p:cNvPr id="8" name="Title 1"/>
          <p:cNvSpPr>
            <a:spLocks noGrp="1"/>
          </p:cNvSpPr>
          <p:nvPr>
            <p:ph type="title"/>
          </p:nvPr>
        </p:nvSpPr>
        <p:spPr>
          <a:xfrm>
            <a:off x="628650" y="365127"/>
            <a:ext cx="7955738" cy="585111"/>
          </a:xfrm>
          <a:prstGeom prst="rect">
            <a:avLst/>
          </a:prstGeom>
        </p:spPr>
        <p:txBody>
          <a:bodyPr/>
          <a:lstStyle/>
          <a:p>
            <a:r>
              <a:rPr lang="zh-CN" altLang="en-US" dirty="0"/>
              <a:t>单击此处编辑母版标题样式</a:t>
            </a:r>
            <a:endParaRPr lang="en-US" dirty="0"/>
          </a:p>
        </p:txBody>
      </p:sp>
      <p:cxnSp>
        <p:nvCxnSpPr>
          <p:cNvPr id="9" name="直接连接符 8"/>
          <p:cNvCxnSpPr/>
          <p:nvPr userDrawn="1"/>
        </p:nvCxnSpPr>
        <p:spPr>
          <a:xfrm flipV="1">
            <a:off x="624567" y="1128156"/>
            <a:ext cx="2843028" cy="963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397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ltLang="zh-CN"/>
              <a:t>2020/2</a:t>
            </a:r>
            <a:endParaRPr lang="zh-CN" altLang="en-US"/>
          </a:p>
        </p:txBody>
      </p:sp>
      <p:sp>
        <p:nvSpPr>
          <p:cNvPr id="4" name="Footer Placeholder 3"/>
          <p:cNvSpPr>
            <a:spLocks noGrp="1"/>
          </p:cNvSpPr>
          <p:nvPr>
            <p:ph type="ftr" sz="quarter" idx="11"/>
          </p:nvPr>
        </p:nvSpPr>
        <p:spPr/>
        <p:txBody>
          <a:bodyPr/>
          <a:lstStyle/>
          <a:p>
            <a:r>
              <a:rPr lang="en-US" altLang="zh-CN"/>
              <a:t>Beilun Wang</a:t>
            </a:r>
            <a:endParaRPr lang="zh-CN" altLang="en-US"/>
          </a:p>
        </p:txBody>
      </p:sp>
      <p:sp>
        <p:nvSpPr>
          <p:cNvPr id="5" name="Slide Number Placeholder 4"/>
          <p:cNvSpPr>
            <a:spLocks noGrp="1"/>
          </p:cNvSpPr>
          <p:nvPr>
            <p:ph type="sldNum" sz="quarter" idx="12"/>
          </p:nvPr>
        </p:nvSpPr>
        <p:spPr/>
        <p:txBody>
          <a:bodyPr/>
          <a:lstStyle/>
          <a:p>
            <a:fld id="{5E1FB758-60BF-4E88-A44B-832C9297871E}" type="slidenum">
              <a:rPr lang="zh-CN" altLang="en-US" smtClean="0"/>
              <a:t>‹#›</a:t>
            </a:fld>
            <a:endParaRPr lang="zh-CN" altLang="en-US"/>
          </a:p>
        </p:txBody>
      </p:sp>
      <p:sp>
        <p:nvSpPr>
          <p:cNvPr id="6" name="Title 1"/>
          <p:cNvSpPr>
            <a:spLocks noGrp="1"/>
          </p:cNvSpPr>
          <p:nvPr>
            <p:ph type="title"/>
          </p:nvPr>
        </p:nvSpPr>
        <p:spPr>
          <a:xfrm>
            <a:off x="628650" y="365127"/>
            <a:ext cx="7955738" cy="585111"/>
          </a:xfrm>
          <a:prstGeom prst="rect">
            <a:avLst/>
          </a:prstGeom>
        </p:spPr>
        <p:txBody>
          <a:bodyPr/>
          <a:lstStyle/>
          <a:p>
            <a:r>
              <a:rPr lang="zh-CN" altLang="en-US" dirty="0"/>
              <a:t>单击此处编辑母版标题样式</a:t>
            </a:r>
            <a:endParaRPr lang="en-US" dirty="0"/>
          </a:p>
        </p:txBody>
      </p:sp>
      <p:cxnSp>
        <p:nvCxnSpPr>
          <p:cNvPr id="7" name="直接连接符 6"/>
          <p:cNvCxnSpPr/>
          <p:nvPr userDrawn="1"/>
        </p:nvCxnSpPr>
        <p:spPr>
          <a:xfrm flipV="1">
            <a:off x="624567" y="1128156"/>
            <a:ext cx="2843028" cy="963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89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t>2020/2</a:t>
            </a:r>
            <a:endParaRPr lang="zh-CN" altLang="en-US"/>
          </a:p>
        </p:txBody>
      </p:sp>
      <p:sp>
        <p:nvSpPr>
          <p:cNvPr id="3" name="Footer Placeholder 2"/>
          <p:cNvSpPr>
            <a:spLocks noGrp="1"/>
          </p:cNvSpPr>
          <p:nvPr>
            <p:ph type="ftr" sz="quarter" idx="11"/>
          </p:nvPr>
        </p:nvSpPr>
        <p:spPr/>
        <p:txBody>
          <a:bodyPr/>
          <a:lstStyle/>
          <a:p>
            <a:r>
              <a:rPr lang="en-US" altLang="zh-CN"/>
              <a:t>Beilun Wang</a:t>
            </a:r>
            <a:endParaRPr lang="zh-CN" altLang="en-US"/>
          </a:p>
        </p:txBody>
      </p:sp>
      <p:sp>
        <p:nvSpPr>
          <p:cNvPr id="4" name="Slide Number Placeholder 3"/>
          <p:cNvSpPr>
            <a:spLocks noGrp="1"/>
          </p:cNvSpPr>
          <p:nvPr>
            <p:ph type="sldNum" sz="quarter" idx="12"/>
          </p:nvPr>
        </p:nvSpPr>
        <p:spPr/>
        <p:txBody>
          <a:bodyPr/>
          <a:lstStyle/>
          <a:p>
            <a:fld id="{5E1FB758-60BF-4E88-A44B-832C9297871E}" type="slidenum">
              <a:rPr lang="zh-CN" altLang="en-US" smtClean="0"/>
              <a:t>‹#›</a:t>
            </a:fld>
            <a:endParaRPr lang="zh-CN" altLang="en-US"/>
          </a:p>
        </p:txBody>
      </p:sp>
    </p:spTree>
    <p:extLst>
      <p:ext uri="{BB962C8B-B14F-4D97-AF65-F5344CB8AC3E}">
        <p14:creationId xmlns:p14="http://schemas.microsoft.com/office/powerpoint/2010/main" val="38006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dirty="0"/>
              <a:t>2020/2</a:t>
            </a:r>
            <a:endParaRPr lang="zh-CN"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err="1"/>
              <a:t>Beilun</a:t>
            </a:r>
            <a:r>
              <a:rPr lang="en-US" altLang="zh-CN" dirty="0"/>
              <a:t> Wang</a:t>
            </a:r>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1FB758-60BF-4E88-A44B-832C9297871E}" type="slidenum">
              <a:rPr lang="zh-CN" altLang="en-US" smtClean="0"/>
              <a:t>‹#›</a:t>
            </a:fld>
            <a:endParaRPr lang="zh-CN" altLang="en-US"/>
          </a:p>
        </p:txBody>
      </p:sp>
      <p:pic>
        <p:nvPicPr>
          <p:cNvPr id="7" name="图片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496877" y="101169"/>
            <a:ext cx="536139" cy="536140"/>
          </a:xfrm>
          <a:prstGeom prst="rect">
            <a:avLst/>
          </a:prstGeom>
        </p:spPr>
      </p:pic>
    </p:spTree>
    <p:extLst>
      <p:ext uri="{BB962C8B-B14F-4D97-AF65-F5344CB8AC3E}">
        <p14:creationId xmlns:p14="http://schemas.microsoft.com/office/powerpoint/2010/main" val="32308568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0" r:id="rId5"/>
    <p:sldLayoutId id="214748369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n-lt"/>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13"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1</a:t>
            </a:fld>
            <a:endParaRPr lang="zh-CN" altLang="en-US">
              <a:cs typeface="+mn-ea"/>
              <a:sym typeface="+mn-lt"/>
            </a:endParaRPr>
          </a:p>
        </p:txBody>
      </p:sp>
      <p:sp>
        <p:nvSpPr>
          <p:cNvPr id="12" name="object 8"/>
          <p:cNvSpPr txBox="1"/>
          <p:nvPr/>
        </p:nvSpPr>
        <p:spPr>
          <a:xfrm>
            <a:off x="1816735" y="4141470"/>
            <a:ext cx="5511165" cy="2061210"/>
          </a:xfrm>
          <a:prstGeom prst="rect">
            <a:avLst/>
          </a:prstGeom>
        </p:spPr>
        <p:txBody>
          <a:bodyPr vert="horz" wrap="square" lIns="0" tIns="12700" rIns="0" bIns="0" rtlCol="0">
            <a:spAutoFit/>
          </a:bodyPr>
          <a:lstStyle/>
          <a:p>
            <a:pPr algn="ctr">
              <a:lnSpc>
                <a:spcPct val="100000"/>
              </a:lnSpc>
              <a:spcBef>
                <a:spcPts val="100"/>
              </a:spcBef>
            </a:pPr>
            <a:r>
              <a:rPr sz="2400" spc="-85" dirty="0">
                <a:cs typeface="+mn-ea"/>
                <a:sym typeface="+mn-lt"/>
              </a:rPr>
              <a:t>Dr. </a:t>
            </a:r>
            <a:r>
              <a:rPr lang="en-US" sz="2400" spc="-85" dirty="0">
                <a:cs typeface="+mn-ea"/>
                <a:sym typeface="+mn-lt"/>
              </a:rPr>
              <a:t>Beilun Wang</a:t>
            </a:r>
            <a:r>
              <a:rPr sz="2400" spc="55" dirty="0">
                <a:cs typeface="+mn-ea"/>
                <a:sym typeface="+mn-lt"/>
              </a:rPr>
              <a:t> </a:t>
            </a:r>
            <a:endParaRPr sz="2400" dirty="0">
              <a:cs typeface="+mn-ea"/>
              <a:sym typeface="+mn-lt"/>
            </a:endParaRPr>
          </a:p>
          <a:p>
            <a:pPr>
              <a:lnSpc>
                <a:spcPct val="100000"/>
              </a:lnSpc>
              <a:spcBef>
                <a:spcPts val="15"/>
              </a:spcBef>
            </a:pPr>
            <a:endParaRPr sz="2700" dirty="0">
              <a:cs typeface="+mn-ea"/>
              <a:sym typeface="+mn-lt"/>
            </a:endParaRPr>
          </a:p>
          <a:p>
            <a:pPr marL="12700" marR="5080" indent="829310">
              <a:lnSpc>
                <a:spcPct val="114000"/>
              </a:lnSpc>
              <a:tabLst>
                <a:tab pos="1995170" algn="l"/>
              </a:tabLst>
            </a:pPr>
            <a:r>
              <a:rPr lang="en-US" sz="2400" spc="-10" dirty="0">
                <a:cs typeface="+mn-ea"/>
                <a:sym typeface="+mn-lt"/>
              </a:rPr>
              <a:t>         Southeast  </a:t>
            </a:r>
            <a:r>
              <a:rPr sz="2400" spc="-10" dirty="0">
                <a:cs typeface="+mn-ea"/>
                <a:sym typeface="+mn-lt"/>
              </a:rPr>
              <a:t>University </a:t>
            </a:r>
            <a:r>
              <a:rPr sz="2400" spc="-5" dirty="0">
                <a:cs typeface="+mn-ea"/>
                <a:sym typeface="+mn-lt"/>
              </a:rPr>
              <a:t>  </a:t>
            </a:r>
          </a:p>
          <a:p>
            <a:pPr marL="0" marR="5080" lvl="0" indent="0">
              <a:lnSpc>
                <a:spcPct val="114000"/>
              </a:lnSpc>
              <a:buNone/>
              <a:tabLst>
                <a:tab pos="1995170" algn="l"/>
              </a:tabLst>
            </a:pPr>
            <a:r>
              <a:rPr lang="en-US" sz="2400" spc="-5" dirty="0">
                <a:solidFill>
                  <a:schemeClr val="tx1"/>
                </a:solidFill>
                <a:cs typeface="+mn-ea"/>
                <a:sym typeface="+mn-lt"/>
              </a:rPr>
              <a:t>               School</a:t>
            </a:r>
            <a:r>
              <a:rPr sz="2400" spc="-5" dirty="0">
                <a:cs typeface="+mn-ea"/>
                <a:sym typeface="+mn-lt"/>
              </a:rPr>
              <a:t> of  Computer</a:t>
            </a:r>
            <a:r>
              <a:rPr sz="2400" spc="-80" dirty="0">
                <a:cs typeface="+mn-ea"/>
                <a:sym typeface="+mn-lt"/>
              </a:rPr>
              <a:t> </a:t>
            </a:r>
            <a:r>
              <a:rPr sz="2400" spc="-5" dirty="0">
                <a:cs typeface="+mn-ea"/>
                <a:sym typeface="+mn-lt"/>
              </a:rPr>
              <a:t>Science </a:t>
            </a:r>
          </a:p>
          <a:p>
            <a:pPr marL="0" marR="5080" lvl="0" indent="0">
              <a:lnSpc>
                <a:spcPct val="114000"/>
              </a:lnSpc>
              <a:buNone/>
              <a:tabLst>
                <a:tab pos="1995170" algn="l"/>
              </a:tabLst>
            </a:pPr>
            <a:r>
              <a:rPr lang="en-US" sz="2400" spc="-5" dirty="0">
                <a:cs typeface="+mn-ea"/>
                <a:sym typeface="+mn-lt"/>
              </a:rPr>
              <a:t>                           and Engineering</a:t>
            </a:r>
          </a:p>
        </p:txBody>
      </p:sp>
      <p:sp>
        <p:nvSpPr>
          <p:cNvPr id="14" name="object 6"/>
          <p:cNvSpPr txBox="1">
            <a:spLocks/>
          </p:cNvSpPr>
          <p:nvPr/>
        </p:nvSpPr>
        <p:spPr>
          <a:xfrm>
            <a:off x="1" y="1244600"/>
            <a:ext cx="8986517" cy="873760"/>
          </a:xfrm>
          <a:prstGeom prst="rect">
            <a:avLst/>
          </a:prstGeom>
        </p:spPr>
        <p:txBody>
          <a:bodyPr vert="horz" wrap="square" lIns="0" tIns="96273" rIns="0" bIns="0" rtlCol="0" anchor="b">
            <a:spAutoFit/>
          </a:bodyPr>
          <a:lstStyle>
            <a:lvl1pPr algn="ctr" defTabSz="914400" rtl="0" eaLnBrk="1" latinLnBrk="0" hangingPunct="1">
              <a:lnSpc>
                <a:spcPct val="90000"/>
              </a:lnSpc>
              <a:spcBef>
                <a:spcPct val="0"/>
              </a:spcBef>
              <a:buNone/>
              <a:defRPr sz="6000" kern="1200">
                <a:solidFill>
                  <a:schemeClr val="tx1"/>
                </a:solidFill>
                <a:latin typeface="+mn-lt"/>
                <a:ea typeface="宋体" panose="02010600030101010101" pitchFamily="2" charset="-122"/>
                <a:cs typeface="+mj-cs"/>
              </a:defRPr>
            </a:lvl1pPr>
          </a:lstStyle>
          <a:p>
            <a:pPr marL="203835">
              <a:lnSpc>
                <a:spcPts val="6070"/>
              </a:lnSpc>
            </a:pPr>
            <a:r>
              <a:rPr lang="en-US" sz="5300" spc="50" dirty="0">
                <a:ea typeface="+mn-ea"/>
                <a:cs typeface="+mn-ea"/>
                <a:sym typeface="+mn-lt"/>
              </a:rPr>
              <a:t>Machine</a:t>
            </a:r>
            <a:r>
              <a:rPr lang="en-US" sz="5300" spc="-35" dirty="0">
                <a:ea typeface="+mn-ea"/>
                <a:cs typeface="+mn-ea"/>
                <a:sym typeface="+mn-lt"/>
              </a:rPr>
              <a:t> </a:t>
            </a:r>
            <a:r>
              <a:rPr lang="en-US" sz="5300" spc="45" dirty="0">
                <a:ea typeface="+mn-ea"/>
                <a:cs typeface="+mn-ea"/>
                <a:sym typeface="+mn-lt"/>
              </a:rPr>
              <a:t>Learning</a:t>
            </a:r>
            <a:endParaRPr lang="en-US" sz="5300" dirty="0">
              <a:ea typeface="+mn-ea"/>
              <a:cs typeface="+mn-ea"/>
              <a:sym typeface="+mn-lt"/>
            </a:endParaRPr>
          </a:p>
        </p:txBody>
      </p:sp>
      <p:sp>
        <p:nvSpPr>
          <p:cNvPr id="15" name="object 7"/>
          <p:cNvSpPr txBox="1"/>
          <p:nvPr/>
        </p:nvSpPr>
        <p:spPr>
          <a:xfrm>
            <a:off x="1062433" y="2187049"/>
            <a:ext cx="7019133" cy="2728311"/>
          </a:xfrm>
          <a:prstGeom prst="rect">
            <a:avLst/>
          </a:prstGeom>
        </p:spPr>
        <p:txBody>
          <a:bodyPr vert="horz" wrap="square" lIns="0" tIns="12065" rIns="0" bIns="0" rtlCol="0">
            <a:spAutoFit/>
          </a:bodyPr>
          <a:lstStyle/>
          <a:p>
            <a:pPr marL="12700" algn="ctr">
              <a:lnSpc>
                <a:spcPct val="100000"/>
              </a:lnSpc>
              <a:spcBef>
                <a:spcPts val="95"/>
              </a:spcBef>
            </a:pPr>
            <a:r>
              <a:rPr sz="4000" b="0" spc="30" dirty="0">
                <a:solidFill>
                  <a:srgbClr val="0000FF"/>
                </a:solidFill>
                <a:latin typeface="Calibri Light" panose="020F0302020204030204" pitchFamily="34" charset="0"/>
                <a:cs typeface="Calibri Light" panose="020F0302020204030204" pitchFamily="34" charset="0"/>
                <a:sym typeface="+mn-lt"/>
              </a:rPr>
              <a:t>Lecture </a:t>
            </a:r>
            <a:r>
              <a:rPr lang="en-US" altLang="zh-CN" sz="4000" b="0" spc="35" dirty="0">
                <a:solidFill>
                  <a:srgbClr val="0000FF"/>
                </a:solidFill>
                <a:latin typeface="Calibri Light" panose="020F0302020204030204" pitchFamily="34" charset="0"/>
                <a:cs typeface="Calibri Light" panose="020F0302020204030204" pitchFamily="34" charset="0"/>
                <a:sym typeface="+mn-lt"/>
              </a:rPr>
              <a:t>15c</a:t>
            </a:r>
            <a:r>
              <a:rPr sz="4000" b="0" spc="35" dirty="0">
                <a:solidFill>
                  <a:srgbClr val="0000FF"/>
                </a:solidFill>
                <a:latin typeface="Calibri Light" panose="020F0302020204030204" pitchFamily="34" charset="0"/>
                <a:cs typeface="Calibri Light" panose="020F0302020204030204" pitchFamily="34" charset="0"/>
                <a:sym typeface="+mn-lt"/>
              </a:rPr>
              <a:t>:</a:t>
            </a:r>
            <a:r>
              <a:rPr lang="en-US" sz="4000" spc="35" dirty="0">
                <a:solidFill>
                  <a:srgbClr val="0000FF"/>
                </a:solidFill>
                <a:latin typeface="Calibri Light" panose="020F0302020204030204" pitchFamily="34" charset="0"/>
                <a:cs typeface="Calibri Light" panose="020F0302020204030204" pitchFamily="34" charset="0"/>
                <a:sym typeface="+mn-lt"/>
              </a:rPr>
              <a:t> </a:t>
            </a:r>
          </a:p>
          <a:p>
            <a:pPr marL="12700" algn="ctr">
              <a:lnSpc>
                <a:spcPct val="100000"/>
              </a:lnSpc>
              <a:spcBef>
                <a:spcPts val="95"/>
              </a:spcBef>
            </a:pPr>
            <a:r>
              <a:rPr lang="en-US" sz="4000" spc="35" dirty="0">
                <a:latin typeface="Calibri Light" panose="020F0302020204030204" pitchFamily="34" charset="0"/>
                <a:cs typeface="Calibri Light" panose="020F0302020204030204" pitchFamily="34" charset="0"/>
                <a:sym typeface="+mn-lt"/>
              </a:rPr>
              <a:t>Recurrent Neural Networks</a:t>
            </a:r>
          </a:p>
          <a:p>
            <a:pPr marL="12700" algn="ctr">
              <a:lnSpc>
                <a:spcPct val="100000"/>
              </a:lnSpc>
              <a:spcBef>
                <a:spcPts val="95"/>
              </a:spcBef>
            </a:pPr>
            <a:r>
              <a:rPr lang="en-US" sz="4000" spc="35" dirty="0">
                <a:latin typeface="Calibri Light" panose="020F0302020204030204" pitchFamily="34" charset="0"/>
                <a:cs typeface="Calibri Light" panose="020F0302020204030204" pitchFamily="34" charset="0"/>
                <a:sym typeface="+mn-lt"/>
              </a:rPr>
              <a:t> &amp; Deep Learning O</a:t>
            </a:r>
            <a:r>
              <a:rPr lang="en-US" altLang="zh-CN" sz="4000" spc="35" dirty="0">
                <a:latin typeface="Calibri Light" panose="020F0302020204030204" pitchFamily="34" charset="0"/>
                <a:cs typeface="Calibri Light" panose="020F0302020204030204" pitchFamily="34" charset="0"/>
                <a:sym typeface="+mn-lt"/>
              </a:rPr>
              <a:t>verview(extra)</a:t>
            </a:r>
            <a:endParaRPr lang="en-US" sz="4000" spc="35" dirty="0">
              <a:latin typeface="Calibri Light" panose="020F0302020204030204" pitchFamily="34" charset="0"/>
              <a:cs typeface="Calibri Light" panose="020F0302020204030204" pitchFamily="34" charset="0"/>
              <a:sym typeface="+mn-lt"/>
            </a:endParaRPr>
          </a:p>
          <a:p>
            <a:pPr marL="12700" algn="ctr">
              <a:lnSpc>
                <a:spcPct val="100000"/>
              </a:lnSpc>
              <a:spcBef>
                <a:spcPts val="95"/>
              </a:spcBef>
            </a:pPr>
            <a:endParaRPr lang="en-US" altLang="zh-CN" sz="5400" spc="35" dirty="0">
              <a:latin typeface="Calibri Light" panose="020F0302020204030204"/>
              <a:cs typeface="Calibri Light" panose="020F0302020204030204"/>
            </a:endParaRPr>
          </a:p>
        </p:txBody>
      </p:sp>
    </p:spTree>
    <p:extLst>
      <p:ext uri="{BB962C8B-B14F-4D97-AF65-F5344CB8AC3E}">
        <p14:creationId xmlns:p14="http://schemas.microsoft.com/office/powerpoint/2010/main" val="314505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25" dirty="0">
                <a:ea typeface="+mn-ea"/>
                <a:cs typeface="+mn-ea"/>
                <a:sym typeface="+mn-lt"/>
              </a:rPr>
              <a:t>Seq2Seq </a:t>
            </a:r>
            <a:r>
              <a:rPr lang="en-US" altLang="zh-CN" spc="-45" dirty="0">
                <a:ea typeface="+mn-ea"/>
                <a:cs typeface="+mn-ea"/>
                <a:sym typeface="+mn-lt"/>
              </a:rPr>
              <a:t>for </a:t>
            </a:r>
            <a:r>
              <a:rPr lang="en-US" altLang="zh-CN" spc="-25" dirty="0">
                <a:ea typeface="+mn-ea"/>
                <a:cs typeface="+mn-ea"/>
                <a:sym typeface="+mn-lt"/>
              </a:rPr>
              <a:t>Machine</a:t>
            </a:r>
            <a:r>
              <a:rPr lang="en-US" altLang="zh-CN" spc="50" dirty="0">
                <a:ea typeface="+mn-ea"/>
                <a:cs typeface="+mn-ea"/>
                <a:sym typeface="+mn-lt"/>
              </a:rPr>
              <a:t> </a:t>
            </a:r>
            <a:r>
              <a:rPr lang="en-US" altLang="zh-CN" spc="-55" dirty="0">
                <a:ea typeface="+mn-ea"/>
                <a:cs typeface="+mn-ea"/>
                <a:sym typeface="+mn-lt"/>
              </a:rPr>
              <a:t>Translation</a:t>
            </a:r>
            <a:endParaRPr lang="zh-CN" altLang="en-US"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p:txBody>
          <a:bodyPr/>
          <a:lstStyle/>
          <a:p>
            <a:r>
              <a:rPr lang="en-US" altLang="zh-CN" spc="-5" dirty="0">
                <a:ea typeface="+mn-ea"/>
                <a:cs typeface="+mn-ea"/>
                <a:sym typeface="+mn-lt"/>
              </a:rPr>
              <a:t>In machine </a:t>
            </a:r>
            <a:r>
              <a:rPr lang="en-US" altLang="zh-CN" spc="-10" dirty="0">
                <a:ea typeface="+mn-ea"/>
                <a:cs typeface="+mn-ea"/>
                <a:sym typeface="+mn-lt"/>
              </a:rPr>
              <a:t>translation, </a:t>
            </a:r>
            <a:r>
              <a:rPr lang="en-US" altLang="zh-CN" spc="-5" dirty="0">
                <a:ea typeface="+mn-ea"/>
                <a:cs typeface="+mn-ea"/>
                <a:sym typeface="+mn-lt"/>
              </a:rPr>
              <a:t>the input is </a:t>
            </a:r>
            <a:r>
              <a:rPr lang="en-US" altLang="zh-CN" dirty="0">
                <a:ea typeface="+mn-ea"/>
                <a:cs typeface="+mn-ea"/>
                <a:sym typeface="+mn-lt"/>
              </a:rPr>
              <a:t>a sequence </a:t>
            </a:r>
            <a:r>
              <a:rPr lang="en-US" altLang="zh-CN" spc="-5" dirty="0">
                <a:ea typeface="+mn-ea"/>
                <a:cs typeface="+mn-ea"/>
                <a:sym typeface="+mn-lt"/>
              </a:rPr>
              <a:t>of </a:t>
            </a:r>
            <a:r>
              <a:rPr lang="en-US" altLang="zh-CN" spc="-15" dirty="0">
                <a:ea typeface="+mn-ea"/>
                <a:cs typeface="+mn-ea"/>
                <a:sym typeface="+mn-lt"/>
              </a:rPr>
              <a:t>words </a:t>
            </a:r>
            <a:r>
              <a:rPr lang="en-US" altLang="zh-CN" spc="-5" dirty="0">
                <a:ea typeface="+mn-ea"/>
                <a:cs typeface="+mn-ea"/>
                <a:sym typeface="+mn-lt"/>
              </a:rPr>
              <a:t>in </a:t>
            </a:r>
            <a:r>
              <a:rPr lang="en-US" altLang="zh-CN" spc="-10" dirty="0">
                <a:ea typeface="+mn-ea"/>
                <a:cs typeface="+mn-ea"/>
                <a:sym typeface="+mn-lt"/>
              </a:rPr>
              <a:t>source </a:t>
            </a:r>
            <a:r>
              <a:rPr lang="en-US" altLang="zh-CN" spc="-5" dirty="0">
                <a:ea typeface="+mn-ea"/>
                <a:cs typeface="+mn-ea"/>
                <a:sym typeface="+mn-lt"/>
              </a:rPr>
              <a:t>language, </a:t>
            </a:r>
            <a:r>
              <a:rPr lang="en-US" altLang="zh-CN" dirty="0">
                <a:ea typeface="+mn-ea"/>
                <a:cs typeface="+mn-ea"/>
                <a:sym typeface="+mn-lt"/>
              </a:rPr>
              <a:t>and </a:t>
            </a:r>
            <a:r>
              <a:rPr lang="en-US" altLang="zh-CN" spc="-5" dirty="0">
                <a:ea typeface="+mn-ea"/>
                <a:cs typeface="+mn-ea"/>
                <a:sym typeface="+mn-lt"/>
              </a:rPr>
              <a:t>the output is </a:t>
            </a:r>
            <a:r>
              <a:rPr lang="en-US" altLang="zh-CN" dirty="0">
                <a:ea typeface="+mn-ea"/>
                <a:cs typeface="+mn-ea"/>
                <a:sym typeface="+mn-lt"/>
              </a:rPr>
              <a:t>a sequence </a:t>
            </a:r>
            <a:r>
              <a:rPr lang="en-US" altLang="zh-CN" spc="-5" dirty="0">
                <a:ea typeface="+mn-ea"/>
                <a:cs typeface="+mn-ea"/>
                <a:sym typeface="+mn-lt"/>
              </a:rPr>
              <a:t>of </a:t>
            </a:r>
            <a:r>
              <a:rPr lang="en-US" altLang="zh-CN" spc="-15" dirty="0">
                <a:ea typeface="+mn-ea"/>
                <a:cs typeface="+mn-ea"/>
                <a:sym typeface="+mn-lt"/>
              </a:rPr>
              <a:t>words </a:t>
            </a:r>
            <a:r>
              <a:rPr lang="en-US" altLang="zh-CN" spc="-5" dirty="0">
                <a:ea typeface="+mn-ea"/>
                <a:cs typeface="+mn-ea"/>
                <a:sym typeface="+mn-lt"/>
              </a:rPr>
              <a:t>in </a:t>
            </a:r>
            <a:r>
              <a:rPr lang="en-US" altLang="zh-CN" spc="-20" dirty="0">
                <a:ea typeface="+mn-ea"/>
                <a:cs typeface="+mn-ea"/>
                <a:sym typeface="+mn-lt"/>
              </a:rPr>
              <a:t>target</a:t>
            </a:r>
            <a:r>
              <a:rPr lang="en-US" altLang="zh-CN" spc="-10" dirty="0">
                <a:ea typeface="+mn-ea"/>
                <a:cs typeface="+mn-ea"/>
                <a:sym typeface="+mn-lt"/>
              </a:rPr>
              <a:t> </a:t>
            </a:r>
            <a:r>
              <a:rPr lang="en-US" altLang="zh-CN" spc="-5" dirty="0">
                <a:ea typeface="+mn-ea"/>
                <a:cs typeface="+mn-ea"/>
                <a:sym typeface="+mn-lt"/>
              </a:rPr>
              <a:t>language.</a:t>
            </a:r>
            <a:endParaRPr lang="en-US" altLang="zh-CN" dirty="0">
              <a:ea typeface="+mn-ea"/>
              <a:cs typeface="+mn-ea"/>
              <a:sym typeface="+mn-lt"/>
            </a:endParaRPr>
          </a:p>
          <a:p>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10</a:t>
            </a:fld>
            <a:endParaRPr lang="zh-CN" altLang="en-US">
              <a:cs typeface="+mn-ea"/>
              <a:sym typeface="+mn-lt"/>
            </a:endParaRPr>
          </a:p>
        </p:txBody>
      </p:sp>
      <p:sp>
        <p:nvSpPr>
          <p:cNvPr id="11" name="object 7">
            <a:extLst>
              <a:ext uri="{FF2B5EF4-FFF2-40B4-BE49-F238E27FC236}">
                <a16:creationId xmlns:a16="http://schemas.microsoft.com/office/drawing/2014/main" id="{474D1D4C-CE65-4EDC-BF9F-3DCC5F4B61A4}"/>
              </a:ext>
            </a:extLst>
          </p:cNvPr>
          <p:cNvSpPr txBox="1"/>
          <p:nvPr/>
        </p:nvSpPr>
        <p:spPr>
          <a:xfrm>
            <a:off x="809504" y="5872642"/>
            <a:ext cx="6259511" cy="320601"/>
          </a:xfrm>
          <a:prstGeom prst="rect">
            <a:avLst/>
          </a:prstGeom>
        </p:spPr>
        <p:txBody>
          <a:bodyPr vert="horz" wrap="square" lIns="0" tIns="12700" rIns="0" bIns="0" rtlCol="0">
            <a:spAutoFit/>
          </a:bodyPr>
          <a:lstStyle/>
          <a:p>
            <a:pPr marL="12700">
              <a:lnSpc>
                <a:spcPct val="100000"/>
              </a:lnSpc>
              <a:spcBef>
                <a:spcPts val="100"/>
              </a:spcBef>
            </a:pPr>
            <a:r>
              <a:rPr sz="2000" spc="-10" dirty="0">
                <a:cs typeface="+mn-ea"/>
                <a:sym typeface="+mn-lt"/>
              </a:rPr>
              <a:t>Encoder-decoder architecture </a:t>
            </a:r>
            <a:r>
              <a:rPr sz="2000" spc="-15" dirty="0">
                <a:cs typeface="+mn-ea"/>
                <a:sym typeface="+mn-lt"/>
              </a:rPr>
              <a:t>for </a:t>
            </a:r>
            <a:r>
              <a:rPr sz="2000" spc="-5" dirty="0">
                <a:cs typeface="+mn-ea"/>
                <a:sym typeface="+mn-lt"/>
              </a:rPr>
              <a:t>machine</a:t>
            </a:r>
            <a:r>
              <a:rPr sz="2000" spc="100" dirty="0">
                <a:cs typeface="+mn-ea"/>
                <a:sym typeface="+mn-lt"/>
              </a:rPr>
              <a:t> </a:t>
            </a:r>
            <a:r>
              <a:rPr sz="2000" spc="-10" dirty="0">
                <a:cs typeface="+mn-ea"/>
                <a:sym typeface="+mn-lt"/>
              </a:rPr>
              <a:t>translation</a:t>
            </a:r>
            <a:endParaRPr sz="2000" dirty="0">
              <a:cs typeface="+mn-ea"/>
              <a:sym typeface="+mn-lt"/>
            </a:endParaRPr>
          </a:p>
        </p:txBody>
      </p:sp>
      <p:sp>
        <p:nvSpPr>
          <p:cNvPr id="8" name="object 3">
            <a:extLst>
              <a:ext uri="{FF2B5EF4-FFF2-40B4-BE49-F238E27FC236}">
                <a16:creationId xmlns:a16="http://schemas.microsoft.com/office/drawing/2014/main" id="{BE95F6F5-1770-4154-84C5-909671BAC021}"/>
              </a:ext>
            </a:extLst>
          </p:cNvPr>
          <p:cNvSpPr/>
          <p:nvPr/>
        </p:nvSpPr>
        <p:spPr>
          <a:xfrm>
            <a:off x="2044235" y="2992232"/>
            <a:ext cx="4803096" cy="2776002"/>
          </a:xfrm>
          <a:prstGeom prst="rect">
            <a:avLst/>
          </a:prstGeom>
          <a:blipFill>
            <a:blip r:embed="rId2" cstate="print"/>
            <a:stretch>
              <a:fillRect/>
            </a:stretch>
          </a:blipFill>
        </p:spPr>
        <p:txBody>
          <a:bodyPr wrap="square" lIns="0" tIns="0" rIns="0" bIns="0" rtlCol="0"/>
          <a:lstStyle/>
          <a:p>
            <a:endParaRPr>
              <a:cs typeface="+mn-ea"/>
              <a:sym typeface="+mn-lt"/>
            </a:endParaRPr>
          </a:p>
        </p:txBody>
      </p:sp>
      <p:grpSp>
        <p:nvGrpSpPr>
          <p:cNvPr id="7" name="组合 6">
            <a:extLst>
              <a:ext uri="{FF2B5EF4-FFF2-40B4-BE49-F238E27FC236}">
                <a16:creationId xmlns:a16="http://schemas.microsoft.com/office/drawing/2014/main" id="{4EB96E0E-BE8E-4F3E-A900-1150271305AF}"/>
              </a:ext>
            </a:extLst>
          </p:cNvPr>
          <p:cNvGrpSpPr/>
          <p:nvPr/>
        </p:nvGrpSpPr>
        <p:grpSpPr>
          <a:xfrm>
            <a:off x="248543" y="2723363"/>
            <a:ext cx="4652882" cy="2985312"/>
            <a:chOff x="248543" y="2723363"/>
            <a:chExt cx="4652882" cy="2985312"/>
          </a:xfrm>
        </p:grpSpPr>
        <p:sp>
          <p:nvSpPr>
            <p:cNvPr id="10" name="object 5">
              <a:extLst>
                <a:ext uri="{FF2B5EF4-FFF2-40B4-BE49-F238E27FC236}">
                  <a16:creationId xmlns:a16="http://schemas.microsoft.com/office/drawing/2014/main" id="{C770027D-053A-4201-9CEA-20DD1AE90165}"/>
                </a:ext>
              </a:extLst>
            </p:cNvPr>
            <p:cNvSpPr/>
            <p:nvPr/>
          </p:nvSpPr>
          <p:spPr>
            <a:xfrm>
              <a:off x="1683626" y="3730764"/>
              <a:ext cx="191135" cy="587375"/>
            </a:xfrm>
            <a:custGeom>
              <a:avLst/>
              <a:gdLst/>
              <a:ahLst/>
              <a:cxnLst/>
              <a:rect l="l" t="t" r="r" b="b"/>
              <a:pathLst>
                <a:path w="191135" h="587375">
                  <a:moveTo>
                    <a:pt x="151486" y="515027"/>
                  </a:moveTo>
                  <a:lnTo>
                    <a:pt x="117995" y="524916"/>
                  </a:lnTo>
                  <a:lnTo>
                    <a:pt x="176098" y="587209"/>
                  </a:lnTo>
                  <a:lnTo>
                    <a:pt x="186811" y="527202"/>
                  </a:lnTo>
                  <a:lnTo>
                    <a:pt x="155079" y="527202"/>
                  </a:lnTo>
                  <a:lnTo>
                    <a:pt x="151486" y="515027"/>
                  </a:lnTo>
                  <a:close/>
                </a:path>
                <a:path w="191135" h="587375">
                  <a:moveTo>
                    <a:pt x="157579" y="513228"/>
                  </a:moveTo>
                  <a:lnTo>
                    <a:pt x="151486" y="515027"/>
                  </a:lnTo>
                  <a:lnTo>
                    <a:pt x="155079" y="527202"/>
                  </a:lnTo>
                  <a:lnTo>
                    <a:pt x="161175" y="525411"/>
                  </a:lnTo>
                  <a:lnTo>
                    <a:pt x="157579" y="513228"/>
                  </a:lnTo>
                  <a:close/>
                </a:path>
                <a:path w="191135" h="587375">
                  <a:moveTo>
                    <a:pt x="191071" y="503339"/>
                  </a:moveTo>
                  <a:lnTo>
                    <a:pt x="157579" y="513228"/>
                  </a:lnTo>
                  <a:lnTo>
                    <a:pt x="161175" y="525411"/>
                  </a:lnTo>
                  <a:lnTo>
                    <a:pt x="155079" y="527202"/>
                  </a:lnTo>
                  <a:lnTo>
                    <a:pt x="186811" y="527202"/>
                  </a:lnTo>
                  <a:lnTo>
                    <a:pt x="191071" y="503339"/>
                  </a:lnTo>
                  <a:close/>
                </a:path>
                <a:path w="191135" h="587375">
                  <a:moveTo>
                    <a:pt x="6083" y="0"/>
                  </a:moveTo>
                  <a:lnTo>
                    <a:pt x="0" y="1803"/>
                  </a:lnTo>
                  <a:lnTo>
                    <a:pt x="151486" y="515027"/>
                  </a:lnTo>
                  <a:lnTo>
                    <a:pt x="157579" y="513228"/>
                  </a:lnTo>
                  <a:lnTo>
                    <a:pt x="6083" y="0"/>
                  </a:lnTo>
                  <a:close/>
                </a:path>
              </a:pathLst>
            </a:custGeom>
            <a:solidFill>
              <a:srgbClr val="FF0000"/>
            </a:solidFill>
          </p:spPr>
          <p:txBody>
            <a:bodyPr wrap="square" lIns="0" tIns="0" rIns="0" bIns="0" rtlCol="0"/>
            <a:lstStyle/>
            <a:p>
              <a:endParaRPr>
                <a:cs typeface="+mn-ea"/>
                <a:sym typeface="+mn-lt"/>
              </a:endParaRPr>
            </a:p>
          </p:txBody>
        </p:sp>
        <p:grpSp>
          <p:nvGrpSpPr>
            <p:cNvPr id="19" name="组合 18">
              <a:extLst>
                <a:ext uri="{FF2B5EF4-FFF2-40B4-BE49-F238E27FC236}">
                  <a16:creationId xmlns:a16="http://schemas.microsoft.com/office/drawing/2014/main" id="{EDD459B2-7724-49E1-898B-4AF2F86BF885}"/>
                </a:ext>
              </a:extLst>
            </p:cNvPr>
            <p:cNvGrpSpPr/>
            <p:nvPr/>
          </p:nvGrpSpPr>
          <p:grpSpPr>
            <a:xfrm>
              <a:off x="248543" y="2723363"/>
              <a:ext cx="4652882" cy="2985312"/>
              <a:chOff x="248543" y="2723363"/>
              <a:chExt cx="4652882" cy="2985312"/>
            </a:xfrm>
          </p:grpSpPr>
          <p:sp>
            <p:nvSpPr>
              <p:cNvPr id="9" name="object 4">
                <a:extLst>
                  <a:ext uri="{FF2B5EF4-FFF2-40B4-BE49-F238E27FC236}">
                    <a16:creationId xmlns:a16="http://schemas.microsoft.com/office/drawing/2014/main" id="{A385F4BB-6E72-4882-9B7B-166676E504D2}"/>
                  </a:ext>
                </a:extLst>
              </p:cNvPr>
              <p:cNvSpPr/>
              <p:nvPr/>
            </p:nvSpPr>
            <p:spPr>
              <a:xfrm>
                <a:off x="1871205" y="3763670"/>
                <a:ext cx="3030220" cy="1945005"/>
              </a:xfrm>
              <a:custGeom>
                <a:avLst/>
                <a:gdLst/>
                <a:ahLst/>
                <a:cxnLst/>
                <a:rect l="l" t="t" r="r" b="b"/>
                <a:pathLst>
                  <a:path w="3030220" h="1945004">
                    <a:moveTo>
                      <a:pt x="0" y="324140"/>
                    </a:moveTo>
                    <a:lnTo>
                      <a:pt x="3514" y="276241"/>
                    </a:lnTo>
                    <a:lnTo>
                      <a:pt x="13723" y="230524"/>
                    </a:lnTo>
                    <a:lnTo>
                      <a:pt x="30126" y="187491"/>
                    </a:lnTo>
                    <a:lnTo>
                      <a:pt x="52220" y="147642"/>
                    </a:lnTo>
                    <a:lnTo>
                      <a:pt x="79505" y="111480"/>
                    </a:lnTo>
                    <a:lnTo>
                      <a:pt x="111480" y="79506"/>
                    </a:lnTo>
                    <a:lnTo>
                      <a:pt x="147642" y="52221"/>
                    </a:lnTo>
                    <a:lnTo>
                      <a:pt x="187490" y="30126"/>
                    </a:lnTo>
                    <a:lnTo>
                      <a:pt x="230524" y="13723"/>
                    </a:lnTo>
                    <a:lnTo>
                      <a:pt x="276241" y="3514"/>
                    </a:lnTo>
                    <a:lnTo>
                      <a:pt x="324140" y="0"/>
                    </a:lnTo>
                    <a:lnTo>
                      <a:pt x="2705661" y="0"/>
                    </a:lnTo>
                    <a:lnTo>
                      <a:pt x="2753561" y="3514"/>
                    </a:lnTo>
                    <a:lnTo>
                      <a:pt x="2799278" y="13723"/>
                    </a:lnTo>
                    <a:lnTo>
                      <a:pt x="2842311" y="30126"/>
                    </a:lnTo>
                    <a:lnTo>
                      <a:pt x="2882160" y="52221"/>
                    </a:lnTo>
                    <a:lnTo>
                      <a:pt x="2918322" y="79506"/>
                    </a:lnTo>
                    <a:lnTo>
                      <a:pt x="2950296" y="111480"/>
                    </a:lnTo>
                    <a:lnTo>
                      <a:pt x="2977581" y="147642"/>
                    </a:lnTo>
                    <a:lnTo>
                      <a:pt x="2999675" y="187491"/>
                    </a:lnTo>
                    <a:lnTo>
                      <a:pt x="3016078" y="230524"/>
                    </a:lnTo>
                    <a:lnTo>
                      <a:pt x="3026287" y="276241"/>
                    </a:lnTo>
                    <a:lnTo>
                      <a:pt x="3029801" y="324140"/>
                    </a:lnTo>
                    <a:lnTo>
                      <a:pt x="3029801" y="1620670"/>
                    </a:lnTo>
                    <a:lnTo>
                      <a:pt x="3026287" y="1668568"/>
                    </a:lnTo>
                    <a:lnTo>
                      <a:pt x="3016078" y="1714284"/>
                    </a:lnTo>
                    <a:lnTo>
                      <a:pt x="2999675" y="1757316"/>
                    </a:lnTo>
                    <a:lnTo>
                      <a:pt x="2977581" y="1797165"/>
                    </a:lnTo>
                    <a:lnTo>
                      <a:pt x="2950296" y="1833327"/>
                    </a:lnTo>
                    <a:lnTo>
                      <a:pt x="2918322" y="1865302"/>
                    </a:lnTo>
                    <a:lnTo>
                      <a:pt x="2882160" y="1892588"/>
                    </a:lnTo>
                    <a:lnTo>
                      <a:pt x="2842311" y="1914683"/>
                    </a:lnTo>
                    <a:lnTo>
                      <a:pt x="2799278" y="1931086"/>
                    </a:lnTo>
                    <a:lnTo>
                      <a:pt x="2753561" y="1941296"/>
                    </a:lnTo>
                    <a:lnTo>
                      <a:pt x="2705661" y="1944811"/>
                    </a:lnTo>
                    <a:lnTo>
                      <a:pt x="324140" y="1944811"/>
                    </a:lnTo>
                    <a:lnTo>
                      <a:pt x="276241" y="1941296"/>
                    </a:lnTo>
                    <a:lnTo>
                      <a:pt x="230524" y="1931086"/>
                    </a:lnTo>
                    <a:lnTo>
                      <a:pt x="187490" y="1914683"/>
                    </a:lnTo>
                    <a:lnTo>
                      <a:pt x="147642" y="1892588"/>
                    </a:lnTo>
                    <a:lnTo>
                      <a:pt x="111480" y="1865302"/>
                    </a:lnTo>
                    <a:lnTo>
                      <a:pt x="79505" y="1833327"/>
                    </a:lnTo>
                    <a:lnTo>
                      <a:pt x="52220" y="1797165"/>
                    </a:lnTo>
                    <a:lnTo>
                      <a:pt x="30126" y="1757316"/>
                    </a:lnTo>
                    <a:lnTo>
                      <a:pt x="13723" y="1714284"/>
                    </a:lnTo>
                    <a:lnTo>
                      <a:pt x="3514" y="1668568"/>
                    </a:lnTo>
                    <a:lnTo>
                      <a:pt x="0" y="1620670"/>
                    </a:lnTo>
                    <a:lnTo>
                      <a:pt x="0" y="324140"/>
                    </a:lnTo>
                    <a:close/>
                  </a:path>
                </a:pathLst>
              </a:custGeom>
              <a:ln w="12700">
                <a:solidFill>
                  <a:srgbClr val="FF0000"/>
                </a:solidFill>
              </a:ln>
            </p:spPr>
            <p:txBody>
              <a:bodyPr wrap="square" lIns="0" tIns="0" rIns="0" bIns="0" rtlCol="0"/>
              <a:lstStyle/>
              <a:p>
                <a:endParaRPr>
                  <a:cs typeface="+mn-ea"/>
                  <a:sym typeface="+mn-lt"/>
                </a:endParaRPr>
              </a:p>
            </p:txBody>
          </p:sp>
          <p:sp>
            <p:nvSpPr>
              <p:cNvPr id="12" name="object 8">
                <a:extLst>
                  <a:ext uri="{FF2B5EF4-FFF2-40B4-BE49-F238E27FC236}">
                    <a16:creationId xmlns:a16="http://schemas.microsoft.com/office/drawing/2014/main" id="{9CE49B7A-03B4-4905-AD2A-C6E5033B34F4}"/>
                  </a:ext>
                </a:extLst>
              </p:cNvPr>
              <p:cNvSpPr txBox="1"/>
              <p:nvPr/>
            </p:nvSpPr>
            <p:spPr>
              <a:xfrm>
                <a:off x="248543" y="2723363"/>
                <a:ext cx="2995923" cy="900246"/>
              </a:xfrm>
              <a:prstGeom prst="rect">
                <a:avLst/>
              </a:prstGeom>
            </p:spPr>
            <p:txBody>
              <a:bodyPr vert="horz" wrap="square" lIns="0" tIns="22860" rIns="0" bIns="0" rtlCol="0">
                <a:spAutoFit/>
              </a:bodyPr>
              <a:lstStyle/>
              <a:p>
                <a:pPr marL="12700" marR="5080">
                  <a:lnSpc>
                    <a:spcPct val="95000"/>
                  </a:lnSpc>
                  <a:spcBef>
                    <a:spcPts val="180"/>
                  </a:spcBef>
                </a:pPr>
                <a:r>
                  <a:rPr sz="2000" spc="-25" dirty="0">
                    <a:solidFill>
                      <a:srgbClr val="FF0000"/>
                    </a:solidFill>
                    <a:cs typeface="+mn-ea"/>
                    <a:sym typeface="+mn-lt"/>
                  </a:rPr>
                  <a:t>Encoder: </a:t>
                </a:r>
                <a:r>
                  <a:rPr sz="2000" spc="-20" dirty="0">
                    <a:solidFill>
                      <a:srgbClr val="FF0000"/>
                    </a:solidFill>
                    <a:cs typeface="+mn-ea"/>
                    <a:sym typeface="+mn-lt"/>
                  </a:rPr>
                  <a:t>An RNN to </a:t>
                </a:r>
                <a:r>
                  <a:rPr sz="2000" spc="-25" dirty="0">
                    <a:solidFill>
                      <a:srgbClr val="FF0000"/>
                    </a:solidFill>
                    <a:cs typeface="+mn-ea"/>
                    <a:sym typeface="+mn-lt"/>
                  </a:rPr>
                  <a:t>encode</a:t>
                </a:r>
                <a:r>
                  <a:rPr sz="2000" spc="-170" dirty="0">
                    <a:solidFill>
                      <a:srgbClr val="FF0000"/>
                    </a:solidFill>
                    <a:cs typeface="+mn-ea"/>
                    <a:sym typeface="+mn-lt"/>
                  </a:rPr>
                  <a:t> </a:t>
                </a:r>
                <a:r>
                  <a:rPr sz="2000" spc="-15" dirty="0">
                    <a:solidFill>
                      <a:srgbClr val="FF0000"/>
                    </a:solidFill>
                    <a:cs typeface="+mn-ea"/>
                    <a:sym typeface="+mn-lt"/>
                  </a:rPr>
                  <a:t>the </a:t>
                </a:r>
                <a:r>
                  <a:rPr sz="2000" spc="-20" dirty="0">
                    <a:solidFill>
                      <a:srgbClr val="FF0000"/>
                    </a:solidFill>
                    <a:cs typeface="+mn-ea"/>
                    <a:sym typeface="+mn-lt"/>
                  </a:rPr>
                  <a:t>input </a:t>
                </a:r>
                <a:r>
                  <a:rPr sz="2000" spc="-25" dirty="0">
                    <a:solidFill>
                      <a:srgbClr val="FF0000"/>
                    </a:solidFill>
                    <a:cs typeface="+mn-ea"/>
                    <a:sym typeface="+mn-lt"/>
                  </a:rPr>
                  <a:t>sentence into </a:t>
                </a:r>
                <a:r>
                  <a:rPr sz="2000" dirty="0">
                    <a:solidFill>
                      <a:srgbClr val="FF0000"/>
                    </a:solidFill>
                    <a:cs typeface="+mn-ea"/>
                    <a:sym typeface="+mn-lt"/>
                  </a:rPr>
                  <a:t>a </a:t>
                </a:r>
                <a:r>
                  <a:rPr sz="2000" spc="-20" dirty="0">
                    <a:solidFill>
                      <a:srgbClr val="FF0000"/>
                    </a:solidFill>
                    <a:cs typeface="+mn-ea"/>
                    <a:sym typeface="+mn-lt"/>
                  </a:rPr>
                  <a:t>hidden </a:t>
                </a:r>
                <a:r>
                  <a:rPr sz="2000" spc="-30" dirty="0">
                    <a:solidFill>
                      <a:srgbClr val="FF0000"/>
                    </a:solidFill>
                    <a:cs typeface="+mn-ea"/>
                    <a:sym typeface="+mn-lt"/>
                  </a:rPr>
                  <a:t>state</a:t>
                </a:r>
                <a:r>
                  <a:rPr sz="2000" spc="-45" dirty="0">
                    <a:solidFill>
                      <a:srgbClr val="FF0000"/>
                    </a:solidFill>
                    <a:cs typeface="+mn-ea"/>
                    <a:sym typeface="+mn-lt"/>
                  </a:rPr>
                  <a:t> </a:t>
                </a:r>
                <a:r>
                  <a:rPr sz="2000" spc="-30" dirty="0">
                    <a:solidFill>
                      <a:srgbClr val="FF0000"/>
                    </a:solidFill>
                    <a:cs typeface="+mn-ea"/>
                    <a:sym typeface="+mn-lt"/>
                  </a:rPr>
                  <a:t>(feature)</a:t>
                </a:r>
                <a:endParaRPr sz="2000" dirty="0">
                  <a:cs typeface="+mn-ea"/>
                  <a:sym typeface="+mn-lt"/>
                </a:endParaRPr>
              </a:p>
            </p:txBody>
          </p:sp>
        </p:grpSp>
      </p:grpSp>
      <p:grpSp>
        <p:nvGrpSpPr>
          <p:cNvPr id="17" name="组合 16">
            <a:extLst>
              <a:ext uri="{FF2B5EF4-FFF2-40B4-BE49-F238E27FC236}">
                <a16:creationId xmlns:a16="http://schemas.microsoft.com/office/drawing/2014/main" id="{904F63B6-A1B7-4884-9E18-2D4EE9BAAE4F}"/>
              </a:ext>
            </a:extLst>
          </p:cNvPr>
          <p:cNvGrpSpPr/>
          <p:nvPr/>
        </p:nvGrpSpPr>
        <p:grpSpPr>
          <a:xfrm>
            <a:off x="4906136" y="3000260"/>
            <a:ext cx="4286035" cy="3410740"/>
            <a:chOff x="4906136" y="3000260"/>
            <a:chExt cx="4286035" cy="3410740"/>
          </a:xfrm>
        </p:grpSpPr>
        <p:grpSp>
          <p:nvGrpSpPr>
            <p:cNvPr id="13" name="object 9">
              <a:extLst>
                <a:ext uri="{FF2B5EF4-FFF2-40B4-BE49-F238E27FC236}">
                  <a16:creationId xmlns:a16="http://schemas.microsoft.com/office/drawing/2014/main" id="{460E6B75-DEF2-4CC0-BAD3-E1799B83322C}"/>
                </a:ext>
              </a:extLst>
            </p:cNvPr>
            <p:cNvGrpSpPr/>
            <p:nvPr/>
          </p:nvGrpSpPr>
          <p:grpSpPr>
            <a:xfrm>
              <a:off x="4906136" y="3000260"/>
              <a:ext cx="1947545" cy="2491105"/>
              <a:chOff x="4906136" y="3000260"/>
              <a:chExt cx="1947545" cy="2491105"/>
            </a:xfrm>
          </p:grpSpPr>
          <p:sp>
            <p:nvSpPr>
              <p:cNvPr id="14" name="object 10">
                <a:extLst>
                  <a:ext uri="{FF2B5EF4-FFF2-40B4-BE49-F238E27FC236}">
                    <a16:creationId xmlns:a16="http://schemas.microsoft.com/office/drawing/2014/main" id="{6AA12368-11E0-4E99-8DC0-3129FD0435BD}"/>
                  </a:ext>
                </a:extLst>
              </p:cNvPr>
              <p:cNvSpPr/>
              <p:nvPr/>
            </p:nvSpPr>
            <p:spPr>
              <a:xfrm>
                <a:off x="4912486" y="3006610"/>
                <a:ext cx="1934845" cy="1593850"/>
              </a:xfrm>
              <a:custGeom>
                <a:avLst/>
                <a:gdLst/>
                <a:ahLst/>
                <a:cxnLst/>
                <a:rect l="l" t="t" r="r" b="b"/>
                <a:pathLst>
                  <a:path w="1934845" h="1593850">
                    <a:moveTo>
                      <a:pt x="0" y="265547"/>
                    </a:moveTo>
                    <a:lnTo>
                      <a:pt x="4278" y="217814"/>
                    </a:lnTo>
                    <a:lnTo>
                      <a:pt x="16613" y="172888"/>
                    </a:lnTo>
                    <a:lnTo>
                      <a:pt x="36254" y="131520"/>
                    </a:lnTo>
                    <a:lnTo>
                      <a:pt x="62453" y="94458"/>
                    </a:lnTo>
                    <a:lnTo>
                      <a:pt x="94458" y="62453"/>
                    </a:lnTo>
                    <a:lnTo>
                      <a:pt x="131519" y="36254"/>
                    </a:lnTo>
                    <a:lnTo>
                      <a:pt x="172888" y="16613"/>
                    </a:lnTo>
                    <a:lnTo>
                      <a:pt x="217813" y="4278"/>
                    </a:lnTo>
                    <a:lnTo>
                      <a:pt x="265546" y="0"/>
                    </a:lnTo>
                    <a:lnTo>
                      <a:pt x="1669020" y="0"/>
                    </a:lnTo>
                    <a:lnTo>
                      <a:pt x="1716754" y="4278"/>
                    </a:lnTo>
                    <a:lnTo>
                      <a:pt x="1761680" y="16613"/>
                    </a:lnTo>
                    <a:lnTo>
                      <a:pt x="1803049" y="36254"/>
                    </a:lnTo>
                    <a:lnTo>
                      <a:pt x="1840111" y="62453"/>
                    </a:lnTo>
                    <a:lnTo>
                      <a:pt x="1872117" y="94458"/>
                    </a:lnTo>
                    <a:lnTo>
                      <a:pt x="1898315" y="131520"/>
                    </a:lnTo>
                    <a:lnTo>
                      <a:pt x="1917957" y="172888"/>
                    </a:lnTo>
                    <a:lnTo>
                      <a:pt x="1930292" y="217814"/>
                    </a:lnTo>
                    <a:lnTo>
                      <a:pt x="1934571" y="265547"/>
                    </a:lnTo>
                    <a:lnTo>
                      <a:pt x="1934571" y="1327700"/>
                    </a:lnTo>
                    <a:lnTo>
                      <a:pt x="1930292" y="1375433"/>
                    </a:lnTo>
                    <a:lnTo>
                      <a:pt x="1917957" y="1420360"/>
                    </a:lnTo>
                    <a:lnTo>
                      <a:pt x="1898315" y="1461729"/>
                    </a:lnTo>
                    <a:lnTo>
                      <a:pt x="1872117" y="1498791"/>
                    </a:lnTo>
                    <a:lnTo>
                      <a:pt x="1840111" y="1530797"/>
                    </a:lnTo>
                    <a:lnTo>
                      <a:pt x="1803049" y="1556995"/>
                    </a:lnTo>
                    <a:lnTo>
                      <a:pt x="1761680" y="1576637"/>
                    </a:lnTo>
                    <a:lnTo>
                      <a:pt x="1716754" y="1588972"/>
                    </a:lnTo>
                    <a:lnTo>
                      <a:pt x="1669020" y="1593250"/>
                    </a:lnTo>
                    <a:lnTo>
                      <a:pt x="265546" y="1593250"/>
                    </a:lnTo>
                    <a:lnTo>
                      <a:pt x="217813" y="1588972"/>
                    </a:lnTo>
                    <a:lnTo>
                      <a:pt x="172888" y="1576637"/>
                    </a:lnTo>
                    <a:lnTo>
                      <a:pt x="131519" y="1556995"/>
                    </a:lnTo>
                    <a:lnTo>
                      <a:pt x="94458" y="1530797"/>
                    </a:lnTo>
                    <a:lnTo>
                      <a:pt x="62453" y="1498791"/>
                    </a:lnTo>
                    <a:lnTo>
                      <a:pt x="36254" y="1461729"/>
                    </a:lnTo>
                    <a:lnTo>
                      <a:pt x="16613" y="1420360"/>
                    </a:lnTo>
                    <a:lnTo>
                      <a:pt x="4278" y="1375433"/>
                    </a:lnTo>
                    <a:lnTo>
                      <a:pt x="0" y="1327700"/>
                    </a:lnTo>
                    <a:lnTo>
                      <a:pt x="0" y="265547"/>
                    </a:lnTo>
                    <a:close/>
                  </a:path>
                </a:pathLst>
              </a:custGeom>
              <a:ln w="12700">
                <a:solidFill>
                  <a:srgbClr val="2F528F"/>
                </a:solidFill>
              </a:ln>
            </p:spPr>
            <p:txBody>
              <a:bodyPr wrap="square" lIns="0" tIns="0" rIns="0" bIns="0" rtlCol="0"/>
              <a:lstStyle/>
              <a:p>
                <a:endParaRPr>
                  <a:cs typeface="+mn-ea"/>
                  <a:sym typeface="+mn-lt"/>
                </a:endParaRPr>
              </a:p>
            </p:txBody>
          </p:sp>
          <p:sp>
            <p:nvSpPr>
              <p:cNvPr id="15" name="object 11">
                <a:extLst>
                  <a:ext uri="{FF2B5EF4-FFF2-40B4-BE49-F238E27FC236}">
                    <a16:creationId xmlns:a16="http://schemas.microsoft.com/office/drawing/2014/main" id="{68594350-AA8C-46C5-8FF7-11C0635D3B83}"/>
                  </a:ext>
                </a:extLst>
              </p:cNvPr>
              <p:cNvSpPr/>
              <p:nvPr/>
            </p:nvSpPr>
            <p:spPr>
              <a:xfrm>
                <a:off x="5879769" y="4599863"/>
                <a:ext cx="834390" cy="891540"/>
              </a:xfrm>
              <a:custGeom>
                <a:avLst/>
                <a:gdLst/>
                <a:ahLst/>
                <a:cxnLst/>
                <a:rect l="l" t="t" r="r" b="b"/>
                <a:pathLst>
                  <a:path w="834390" h="891539">
                    <a:moveTo>
                      <a:pt x="54375" y="53476"/>
                    </a:moveTo>
                    <a:lnTo>
                      <a:pt x="49736" y="57816"/>
                    </a:lnTo>
                    <a:lnTo>
                      <a:pt x="829271" y="891235"/>
                    </a:lnTo>
                    <a:lnTo>
                      <a:pt x="833907" y="886891"/>
                    </a:lnTo>
                    <a:lnTo>
                      <a:pt x="54375" y="53476"/>
                    </a:lnTo>
                    <a:close/>
                  </a:path>
                  <a:path w="834390" h="891539">
                    <a:moveTo>
                      <a:pt x="0" y="0"/>
                    </a:moveTo>
                    <a:lnTo>
                      <a:pt x="24231" y="81673"/>
                    </a:lnTo>
                    <a:lnTo>
                      <a:pt x="49736" y="57816"/>
                    </a:lnTo>
                    <a:lnTo>
                      <a:pt x="41059" y="48539"/>
                    </a:lnTo>
                    <a:lnTo>
                      <a:pt x="45707" y="44208"/>
                    </a:lnTo>
                    <a:lnTo>
                      <a:pt x="64283" y="44208"/>
                    </a:lnTo>
                    <a:lnTo>
                      <a:pt x="79883" y="29616"/>
                    </a:lnTo>
                    <a:lnTo>
                      <a:pt x="0" y="0"/>
                    </a:lnTo>
                    <a:close/>
                  </a:path>
                  <a:path w="834390" h="891539">
                    <a:moveTo>
                      <a:pt x="45707" y="44208"/>
                    </a:moveTo>
                    <a:lnTo>
                      <a:pt x="41059" y="48539"/>
                    </a:lnTo>
                    <a:lnTo>
                      <a:pt x="49736" y="57816"/>
                    </a:lnTo>
                    <a:lnTo>
                      <a:pt x="54375" y="53476"/>
                    </a:lnTo>
                    <a:lnTo>
                      <a:pt x="45707" y="44208"/>
                    </a:lnTo>
                    <a:close/>
                  </a:path>
                  <a:path w="834390" h="891539">
                    <a:moveTo>
                      <a:pt x="64283" y="44208"/>
                    </a:moveTo>
                    <a:lnTo>
                      <a:pt x="45707" y="44208"/>
                    </a:lnTo>
                    <a:lnTo>
                      <a:pt x="54375" y="53476"/>
                    </a:lnTo>
                    <a:lnTo>
                      <a:pt x="64283" y="44208"/>
                    </a:lnTo>
                    <a:close/>
                  </a:path>
                </a:pathLst>
              </a:custGeom>
              <a:solidFill>
                <a:srgbClr val="4472C4"/>
              </a:solidFill>
            </p:spPr>
            <p:txBody>
              <a:bodyPr wrap="square" lIns="0" tIns="0" rIns="0" bIns="0" rtlCol="0"/>
              <a:lstStyle/>
              <a:p>
                <a:endParaRPr>
                  <a:cs typeface="+mn-ea"/>
                  <a:sym typeface="+mn-lt"/>
                </a:endParaRPr>
              </a:p>
            </p:txBody>
          </p:sp>
        </p:grpSp>
        <p:sp>
          <p:nvSpPr>
            <p:cNvPr id="16" name="object 12">
              <a:extLst>
                <a:ext uri="{FF2B5EF4-FFF2-40B4-BE49-F238E27FC236}">
                  <a16:creationId xmlns:a16="http://schemas.microsoft.com/office/drawing/2014/main" id="{7B93867F-1BFE-44B6-91A6-568DB5AF587C}"/>
                </a:ext>
              </a:extLst>
            </p:cNvPr>
            <p:cNvSpPr txBox="1"/>
            <p:nvPr/>
          </p:nvSpPr>
          <p:spPr>
            <a:xfrm>
              <a:off x="6758533" y="4599863"/>
              <a:ext cx="2433638" cy="1811137"/>
            </a:xfrm>
            <a:prstGeom prst="rect">
              <a:avLst/>
            </a:prstGeom>
          </p:spPr>
          <p:txBody>
            <a:bodyPr vert="horz" wrap="square" lIns="0" tIns="19685" rIns="0" bIns="0" rtlCol="0">
              <a:spAutoFit/>
            </a:bodyPr>
            <a:lstStyle/>
            <a:p>
              <a:pPr marL="12700" marR="5080">
                <a:lnSpc>
                  <a:spcPct val="96600"/>
                </a:lnSpc>
                <a:spcBef>
                  <a:spcPts val="155"/>
                </a:spcBef>
              </a:pPr>
              <a:r>
                <a:rPr sz="2000" spc="-25" dirty="0">
                  <a:solidFill>
                    <a:srgbClr val="0070C0"/>
                  </a:solidFill>
                  <a:cs typeface="+mn-ea"/>
                  <a:sym typeface="+mn-lt"/>
                </a:rPr>
                <a:t>Decoder: </a:t>
              </a:r>
              <a:r>
                <a:rPr sz="2000" spc="-20" dirty="0">
                  <a:solidFill>
                    <a:srgbClr val="0070C0"/>
                  </a:solidFill>
                  <a:cs typeface="+mn-ea"/>
                  <a:sym typeface="+mn-lt"/>
                </a:rPr>
                <a:t>An RNN with  </a:t>
              </a:r>
              <a:r>
                <a:rPr sz="2000" spc="-15" dirty="0">
                  <a:solidFill>
                    <a:srgbClr val="0070C0"/>
                  </a:solidFill>
                  <a:cs typeface="+mn-ea"/>
                  <a:sym typeface="+mn-lt"/>
                </a:rPr>
                <a:t>the </a:t>
              </a:r>
              <a:r>
                <a:rPr sz="2000" spc="-20" dirty="0">
                  <a:solidFill>
                    <a:srgbClr val="0070C0"/>
                  </a:solidFill>
                  <a:cs typeface="+mn-ea"/>
                  <a:sym typeface="+mn-lt"/>
                </a:rPr>
                <a:t>hidden </a:t>
              </a:r>
              <a:r>
                <a:rPr sz="2000" spc="-30" dirty="0">
                  <a:solidFill>
                    <a:srgbClr val="0070C0"/>
                  </a:solidFill>
                  <a:cs typeface="+mn-ea"/>
                  <a:sym typeface="+mn-lt"/>
                </a:rPr>
                <a:t>state </a:t>
              </a:r>
              <a:r>
                <a:rPr sz="2000" spc="-15" dirty="0">
                  <a:solidFill>
                    <a:srgbClr val="0070C0"/>
                  </a:solidFill>
                  <a:cs typeface="+mn-ea"/>
                  <a:sym typeface="+mn-lt"/>
                </a:rPr>
                <a:t>of</a:t>
              </a:r>
              <a:r>
                <a:rPr sz="2000" spc="-185" dirty="0">
                  <a:solidFill>
                    <a:srgbClr val="0070C0"/>
                  </a:solidFill>
                  <a:cs typeface="+mn-ea"/>
                  <a:sym typeface="+mn-lt"/>
                </a:rPr>
                <a:t> </a:t>
              </a:r>
              <a:r>
                <a:rPr sz="2000" spc="-15" dirty="0">
                  <a:solidFill>
                    <a:srgbClr val="0070C0"/>
                  </a:solidFill>
                  <a:cs typeface="+mn-ea"/>
                  <a:sym typeface="+mn-lt"/>
                </a:rPr>
                <a:t>the  </a:t>
              </a:r>
              <a:r>
                <a:rPr sz="2000" spc="-25" dirty="0">
                  <a:solidFill>
                    <a:srgbClr val="0070C0"/>
                  </a:solidFill>
                  <a:cs typeface="+mn-ea"/>
                  <a:sym typeface="+mn-lt"/>
                </a:rPr>
                <a:t>sentence </a:t>
              </a:r>
              <a:r>
                <a:rPr sz="2000" spc="-5" dirty="0">
                  <a:solidFill>
                    <a:srgbClr val="0070C0"/>
                  </a:solidFill>
                  <a:cs typeface="+mn-ea"/>
                  <a:sym typeface="+mn-lt"/>
                </a:rPr>
                <a:t>in </a:t>
              </a:r>
              <a:r>
                <a:rPr sz="2000" spc="-25" dirty="0">
                  <a:solidFill>
                    <a:srgbClr val="0070C0"/>
                  </a:solidFill>
                  <a:cs typeface="+mn-ea"/>
                  <a:sym typeface="+mn-lt"/>
                </a:rPr>
                <a:t>source  language </a:t>
              </a:r>
              <a:r>
                <a:rPr sz="2000" spc="-15" dirty="0">
                  <a:solidFill>
                    <a:srgbClr val="0070C0"/>
                  </a:solidFill>
                  <a:cs typeface="+mn-ea"/>
                  <a:sym typeface="+mn-lt"/>
                </a:rPr>
                <a:t>as the </a:t>
              </a:r>
              <a:r>
                <a:rPr sz="2000" spc="-20" dirty="0">
                  <a:solidFill>
                    <a:srgbClr val="0070C0"/>
                  </a:solidFill>
                  <a:cs typeface="+mn-ea"/>
                  <a:sym typeface="+mn-lt"/>
                </a:rPr>
                <a:t>input  and </a:t>
              </a:r>
              <a:r>
                <a:rPr sz="2000" spc="-25" dirty="0">
                  <a:solidFill>
                    <a:srgbClr val="0070C0"/>
                  </a:solidFill>
                  <a:cs typeface="+mn-ea"/>
                  <a:sym typeface="+mn-lt"/>
                </a:rPr>
                <a:t>output </a:t>
              </a:r>
              <a:r>
                <a:rPr sz="2000" spc="-15" dirty="0">
                  <a:solidFill>
                    <a:srgbClr val="0070C0"/>
                  </a:solidFill>
                  <a:cs typeface="+mn-ea"/>
                  <a:sym typeface="+mn-lt"/>
                </a:rPr>
                <a:t>the  </a:t>
              </a:r>
              <a:r>
                <a:rPr sz="2000" spc="-25" dirty="0">
                  <a:solidFill>
                    <a:srgbClr val="0070C0"/>
                  </a:solidFill>
                  <a:cs typeface="+mn-ea"/>
                  <a:sym typeface="+mn-lt"/>
                </a:rPr>
                <a:t>translated</a:t>
              </a:r>
              <a:r>
                <a:rPr sz="2000" spc="-60" dirty="0">
                  <a:solidFill>
                    <a:srgbClr val="0070C0"/>
                  </a:solidFill>
                  <a:cs typeface="+mn-ea"/>
                  <a:sym typeface="+mn-lt"/>
                </a:rPr>
                <a:t> </a:t>
              </a:r>
              <a:r>
                <a:rPr sz="2000" spc="-25" dirty="0">
                  <a:solidFill>
                    <a:srgbClr val="0070C0"/>
                  </a:solidFill>
                  <a:cs typeface="+mn-ea"/>
                  <a:sym typeface="+mn-lt"/>
                </a:rPr>
                <a:t>sentence</a:t>
              </a:r>
              <a:endParaRPr sz="2000" dirty="0">
                <a:cs typeface="+mn-ea"/>
                <a:sym typeface="+mn-lt"/>
              </a:endParaRPr>
            </a:p>
          </p:txBody>
        </p:sp>
      </p:grpSp>
    </p:spTree>
    <p:extLst>
      <p:ext uri="{BB962C8B-B14F-4D97-AF65-F5344CB8AC3E}">
        <p14:creationId xmlns:p14="http://schemas.microsoft.com/office/powerpoint/2010/main" val="46416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Attention Trick</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11</a:t>
            </a:fld>
            <a:endParaRPr lang="zh-CN" altLang="en-US">
              <a:cs typeface="+mn-ea"/>
              <a:sym typeface="+mn-lt"/>
            </a:endParaRPr>
          </a:p>
        </p:txBody>
      </p:sp>
      <p:sp>
        <p:nvSpPr>
          <p:cNvPr id="7" name="object 4">
            <a:extLst>
              <a:ext uri="{FF2B5EF4-FFF2-40B4-BE49-F238E27FC236}">
                <a16:creationId xmlns:a16="http://schemas.microsoft.com/office/drawing/2014/main" id="{00814D24-3F33-444D-992F-F40AE737BE75}"/>
              </a:ext>
            </a:extLst>
          </p:cNvPr>
          <p:cNvSpPr/>
          <p:nvPr/>
        </p:nvSpPr>
        <p:spPr>
          <a:xfrm>
            <a:off x="407193" y="1444519"/>
            <a:ext cx="8329613" cy="4417137"/>
          </a:xfrm>
          <a:prstGeom prst="rect">
            <a:avLst/>
          </a:prstGeom>
          <a:blipFill>
            <a:blip r:embed="rId2" cstate="print"/>
            <a:stretch>
              <a:fillRect/>
            </a:stretch>
          </a:blipFill>
        </p:spPr>
        <p:txBody>
          <a:bodyPr wrap="square" lIns="0" tIns="0" rIns="0" bIns="0" rtlCol="0"/>
          <a:lstStyle/>
          <a:p>
            <a:endParaRPr>
              <a:cs typeface="+mn-ea"/>
              <a:sym typeface="+mn-lt"/>
            </a:endParaRPr>
          </a:p>
        </p:txBody>
      </p:sp>
    </p:spTree>
    <p:extLst>
      <p:ext uri="{BB962C8B-B14F-4D97-AF65-F5344CB8AC3E}">
        <p14:creationId xmlns:p14="http://schemas.microsoft.com/office/powerpoint/2010/main" val="94531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370742" y="470543"/>
            <a:ext cx="8597411" cy="607981"/>
          </a:xfrm>
        </p:spPr>
        <p:txBody>
          <a:bodyPr/>
          <a:lstStyle/>
          <a:p>
            <a:r>
              <a:rPr lang="en-US" altLang="zh-CN" sz="2800" spc="-5" dirty="0">
                <a:ea typeface="+mn-ea"/>
                <a:cs typeface="+mn-ea"/>
                <a:sym typeface="+mn-lt"/>
              </a:rPr>
              <a:t>The </a:t>
            </a:r>
            <a:r>
              <a:rPr lang="en-US" altLang="zh-CN" sz="2800" spc="-10" dirty="0">
                <a:ea typeface="+mn-ea"/>
                <a:cs typeface="+mn-ea"/>
                <a:sym typeface="+mn-lt"/>
              </a:rPr>
              <a:t>attention </a:t>
            </a:r>
            <a:r>
              <a:rPr lang="en-US" altLang="zh-CN" sz="2800" spc="-5" dirty="0">
                <a:ea typeface="+mn-ea"/>
                <a:cs typeface="+mn-ea"/>
                <a:sym typeface="+mn-lt"/>
              </a:rPr>
              <a:t>module </a:t>
            </a:r>
            <a:r>
              <a:rPr lang="en-US" altLang="zh-CN" sz="2800" spc="-10" dirty="0">
                <a:ea typeface="+mn-ea"/>
                <a:cs typeface="+mn-ea"/>
                <a:sym typeface="+mn-lt"/>
              </a:rPr>
              <a:t>gives </a:t>
            </a:r>
            <a:r>
              <a:rPr lang="en-US" altLang="zh-CN" sz="2800" spc="-5" dirty="0">
                <a:ea typeface="+mn-ea"/>
                <a:cs typeface="+mn-ea"/>
                <a:sym typeface="+mn-lt"/>
              </a:rPr>
              <a:t>us </a:t>
            </a:r>
            <a:r>
              <a:rPr lang="en-US" altLang="zh-CN" sz="2800" dirty="0">
                <a:ea typeface="+mn-ea"/>
                <a:cs typeface="+mn-ea"/>
                <a:sym typeface="+mn-lt"/>
              </a:rPr>
              <a:t>a </a:t>
            </a:r>
            <a:r>
              <a:rPr lang="en-US" altLang="zh-CN" sz="2800" spc="-10" dirty="0">
                <a:ea typeface="+mn-ea"/>
                <a:cs typeface="+mn-ea"/>
                <a:sym typeface="+mn-lt"/>
              </a:rPr>
              <a:t>weight </a:t>
            </a:r>
            <a:r>
              <a:rPr lang="en-US" altLang="zh-CN" sz="2800" spc="-15" dirty="0">
                <a:ea typeface="+mn-ea"/>
                <a:cs typeface="+mn-ea"/>
                <a:sym typeface="+mn-lt"/>
              </a:rPr>
              <a:t>for </a:t>
            </a:r>
            <a:r>
              <a:rPr lang="en-US" altLang="zh-CN" sz="2800" dirty="0">
                <a:ea typeface="+mn-ea"/>
                <a:cs typeface="+mn-ea"/>
                <a:sym typeface="+mn-lt"/>
              </a:rPr>
              <a:t>each</a:t>
            </a:r>
            <a:r>
              <a:rPr lang="en-US" altLang="zh-CN" sz="2800" spc="35" dirty="0">
                <a:ea typeface="+mn-ea"/>
                <a:cs typeface="+mn-ea"/>
                <a:sym typeface="+mn-lt"/>
              </a:rPr>
              <a:t> </a:t>
            </a:r>
            <a:r>
              <a:rPr lang="en-US" altLang="zh-CN" sz="2800" spc="-5" dirty="0">
                <a:ea typeface="+mn-ea"/>
                <a:cs typeface="+mn-ea"/>
                <a:sym typeface="+mn-lt"/>
              </a:rPr>
              <a:t>input</a:t>
            </a:r>
            <a:endParaRPr lang="zh-CN" altLang="en-US" sz="2800"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12</a:t>
            </a:fld>
            <a:endParaRPr lang="zh-CN" altLang="en-US">
              <a:cs typeface="+mn-ea"/>
              <a:sym typeface="+mn-lt"/>
            </a:endParaRPr>
          </a:p>
        </p:txBody>
      </p:sp>
      <p:pic>
        <p:nvPicPr>
          <p:cNvPr id="7" name="图片 6">
            <a:extLst>
              <a:ext uri="{FF2B5EF4-FFF2-40B4-BE49-F238E27FC236}">
                <a16:creationId xmlns:a16="http://schemas.microsoft.com/office/drawing/2014/main" id="{1CA903C3-EF3B-4991-88A9-808382B48632}"/>
              </a:ext>
            </a:extLst>
          </p:cNvPr>
          <p:cNvPicPr>
            <a:picLocks noChangeAspect="1"/>
          </p:cNvPicPr>
          <p:nvPr/>
        </p:nvPicPr>
        <p:blipFill>
          <a:blip r:embed="rId2"/>
          <a:stretch>
            <a:fillRect/>
          </a:stretch>
        </p:blipFill>
        <p:spPr>
          <a:xfrm>
            <a:off x="136775" y="1507446"/>
            <a:ext cx="8870449" cy="4419983"/>
          </a:xfrm>
          <a:prstGeom prst="rect">
            <a:avLst/>
          </a:prstGeom>
        </p:spPr>
      </p:pic>
    </p:spTree>
    <p:extLst>
      <p:ext uri="{BB962C8B-B14F-4D97-AF65-F5344CB8AC3E}">
        <p14:creationId xmlns:p14="http://schemas.microsoft.com/office/powerpoint/2010/main" val="343404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628650" y="365128"/>
            <a:ext cx="8093319" cy="560996"/>
          </a:xfrm>
        </p:spPr>
        <p:txBody>
          <a:bodyPr/>
          <a:lstStyle/>
          <a:p>
            <a:r>
              <a:rPr lang="en-US" altLang="zh-CN" spc="-55" dirty="0">
                <a:ea typeface="+mn-ea"/>
                <a:cs typeface="+mn-ea"/>
                <a:sym typeface="+mn-lt"/>
              </a:rPr>
              <a:t>Transformer: </a:t>
            </a:r>
            <a:r>
              <a:rPr lang="en-US" altLang="zh-CN" spc="-30" dirty="0">
                <a:ea typeface="+mn-ea"/>
                <a:cs typeface="+mn-ea"/>
                <a:sym typeface="+mn-lt"/>
              </a:rPr>
              <a:t>Exploiting Self</a:t>
            </a:r>
            <a:r>
              <a:rPr lang="en-US" altLang="zh-CN" spc="70" dirty="0">
                <a:ea typeface="+mn-ea"/>
                <a:cs typeface="+mn-ea"/>
                <a:sym typeface="+mn-lt"/>
              </a:rPr>
              <a:t> </a:t>
            </a:r>
            <a:r>
              <a:rPr lang="en-US" altLang="zh-CN" spc="-45" dirty="0">
                <a:ea typeface="+mn-ea"/>
                <a:cs typeface="+mn-ea"/>
                <a:sym typeface="+mn-lt"/>
              </a:rPr>
              <a:t>Attentions</a:t>
            </a:r>
            <a:endParaRPr lang="zh-CN" altLang="en-US"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a:xfrm>
            <a:off x="230066" y="1626767"/>
            <a:ext cx="4189535" cy="4561919"/>
          </a:xfrm>
        </p:spPr>
        <p:txBody>
          <a:bodyPr>
            <a:normAutofit/>
          </a:bodyPr>
          <a:lstStyle/>
          <a:p>
            <a:r>
              <a:rPr lang="en-US" altLang="zh-CN" dirty="0">
                <a:ea typeface="+mn-ea"/>
                <a:cs typeface="+mn-ea"/>
                <a:sym typeface="+mn-lt"/>
              </a:rPr>
              <a:t>A Google Brain model.</a:t>
            </a:r>
          </a:p>
          <a:p>
            <a:pPr lvl="1"/>
            <a:r>
              <a:rPr lang="en-US" altLang="zh-CN" dirty="0">
                <a:ea typeface="+mn-ea"/>
                <a:cs typeface="+mn-ea"/>
                <a:sym typeface="+mn-lt"/>
              </a:rPr>
              <a:t>Variable-length input</a:t>
            </a:r>
          </a:p>
          <a:p>
            <a:pPr lvl="1"/>
            <a:r>
              <a:rPr lang="en-US" altLang="zh-CN" dirty="0">
                <a:ea typeface="+mn-ea"/>
                <a:cs typeface="+mn-ea"/>
                <a:sym typeface="+mn-lt"/>
              </a:rPr>
              <a:t>Fixed-length output (but typically extended  to a variable-length output)</a:t>
            </a:r>
          </a:p>
          <a:p>
            <a:pPr lvl="1"/>
            <a:r>
              <a:rPr lang="en-US" altLang="zh-CN" b="1" dirty="0">
                <a:ea typeface="+mn-ea"/>
                <a:cs typeface="+mn-ea"/>
                <a:sym typeface="+mn-lt"/>
              </a:rPr>
              <a:t>No recurrence</a:t>
            </a:r>
          </a:p>
          <a:p>
            <a:pPr lvl="1"/>
            <a:r>
              <a:rPr lang="en-US" altLang="zh-CN" dirty="0">
                <a:ea typeface="+mn-ea"/>
                <a:cs typeface="+mn-ea"/>
                <a:sym typeface="+mn-lt"/>
              </a:rPr>
              <a:t>Surprisingly not patented.</a:t>
            </a:r>
          </a:p>
          <a:p>
            <a:r>
              <a:rPr lang="en-US" altLang="zh-CN" dirty="0">
                <a:ea typeface="+mn-ea"/>
                <a:cs typeface="+mn-ea"/>
                <a:sym typeface="+mn-lt"/>
              </a:rPr>
              <a:t>Uses 3 kinds of attention</a:t>
            </a:r>
          </a:p>
          <a:p>
            <a:pPr lvl="1"/>
            <a:r>
              <a:rPr lang="en-US" altLang="zh-CN" dirty="0">
                <a:ea typeface="+mn-ea"/>
                <a:cs typeface="+mn-ea"/>
                <a:sym typeface="+mn-lt"/>
              </a:rPr>
              <a:t>Encoder self-attention.</a:t>
            </a:r>
          </a:p>
          <a:p>
            <a:pPr lvl="1"/>
            <a:r>
              <a:rPr lang="en-US" altLang="zh-CN" dirty="0">
                <a:ea typeface="+mn-ea"/>
                <a:cs typeface="+mn-ea"/>
                <a:sym typeface="+mn-lt"/>
              </a:rPr>
              <a:t>Decoder self-attention.</a:t>
            </a:r>
          </a:p>
          <a:p>
            <a:pPr lvl="1"/>
            <a:r>
              <a:rPr lang="en-US" altLang="zh-CN" dirty="0">
                <a:ea typeface="+mn-ea"/>
                <a:cs typeface="+mn-ea"/>
                <a:sym typeface="+mn-lt"/>
              </a:rPr>
              <a:t>Encoder-decoder multi-head attention.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13</a:t>
            </a:fld>
            <a:endParaRPr lang="zh-CN" altLang="en-US">
              <a:cs typeface="+mn-ea"/>
              <a:sym typeface="+mn-lt"/>
            </a:endParaRPr>
          </a:p>
        </p:txBody>
      </p:sp>
      <p:pic>
        <p:nvPicPr>
          <p:cNvPr id="7" name="图片 6">
            <a:extLst>
              <a:ext uri="{FF2B5EF4-FFF2-40B4-BE49-F238E27FC236}">
                <a16:creationId xmlns:a16="http://schemas.microsoft.com/office/drawing/2014/main" id="{5386B646-60DB-4D75-B3B4-E0285B5BCFE1}"/>
              </a:ext>
            </a:extLst>
          </p:cNvPr>
          <p:cNvPicPr>
            <a:picLocks noChangeAspect="1"/>
          </p:cNvPicPr>
          <p:nvPr/>
        </p:nvPicPr>
        <p:blipFill>
          <a:blip r:embed="rId2"/>
          <a:stretch>
            <a:fillRect/>
          </a:stretch>
        </p:blipFill>
        <p:spPr>
          <a:xfrm>
            <a:off x="4762501" y="1313348"/>
            <a:ext cx="3227205" cy="5043003"/>
          </a:xfrm>
          <a:prstGeom prst="rect">
            <a:avLst/>
          </a:prstGeom>
        </p:spPr>
      </p:pic>
    </p:spTree>
    <p:extLst>
      <p:ext uri="{BB962C8B-B14F-4D97-AF65-F5344CB8AC3E}">
        <p14:creationId xmlns:p14="http://schemas.microsoft.com/office/powerpoint/2010/main" val="385694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10" dirty="0">
                <a:ea typeface="+mn-ea"/>
                <a:cs typeface="+mn-ea"/>
                <a:sym typeface="+mn-lt"/>
              </a:rPr>
              <a:t>Notable </a:t>
            </a:r>
            <a:r>
              <a:rPr lang="en-US" altLang="zh-CN" spc="-20" dirty="0">
                <a:ea typeface="+mn-ea"/>
                <a:cs typeface="+mn-ea"/>
                <a:sym typeface="+mn-lt"/>
              </a:rPr>
              <a:t>pre-trained </a:t>
            </a:r>
            <a:r>
              <a:rPr lang="en-US" altLang="zh-CN" spc="-5" dirty="0">
                <a:ea typeface="+mn-ea"/>
                <a:cs typeface="+mn-ea"/>
                <a:sym typeface="+mn-lt"/>
              </a:rPr>
              <a:t>NLP</a:t>
            </a:r>
            <a:r>
              <a:rPr lang="en-US" altLang="zh-CN" spc="-35" dirty="0">
                <a:ea typeface="+mn-ea"/>
                <a:cs typeface="+mn-ea"/>
                <a:sym typeface="+mn-lt"/>
              </a:rPr>
              <a:t> </a:t>
            </a:r>
            <a:r>
              <a:rPr lang="en-US" altLang="zh-CN" spc="-5" dirty="0">
                <a:ea typeface="+mn-ea"/>
                <a:cs typeface="+mn-ea"/>
                <a:sym typeface="+mn-lt"/>
              </a:rPr>
              <a:t>models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14</a:t>
            </a:fld>
            <a:endParaRPr lang="zh-CN" altLang="en-US">
              <a:cs typeface="+mn-ea"/>
              <a:sym typeface="+mn-lt"/>
            </a:endParaRPr>
          </a:p>
        </p:txBody>
      </p:sp>
      <p:sp>
        <p:nvSpPr>
          <p:cNvPr id="7" name="object 2">
            <a:extLst>
              <a:ext uri="{FF2B5EF4-FFF2-40B4-BE49-F238E27FC236}">
                <a16:creationId xmlns:a16="http://schemas.microsoft.com/office/drawing/2014/main" id="{D9B3E45A-6BE1-44CF-BDEC-0E6857B3620B}"/>
              </a:ext>
            </a:extLst>
          </p:cNvPr>
          <p:cNvSpPr/>
          <p:nvPr/>
        </p:nvSpPr>
        <p:spPr>
          <a:xfrm>
            <a:off x="522731" y="2064824"/>
            <a:ext cx="8098536" cy="3483864"/>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8" name="object 4">
            <a:extLst>
              <a:ext uri="{FF2B5EF4-FFF2-40B4-BE49-F238E27FC236}">
                <a16:creationId xmlns:a16="http://schemas.microsoft.com/office/drawing/2014/main" id="{EB8B44E0-154C-461D-BA05-7764C02FF7CB}"/>
              </a:ext>
            </a:extLst>
          </p:cNvPr>
          <p:cNvSpPr txBox="1"/>
          <p:nvPr/>
        </p:nvSpPr>
        <p:spPr>
          <a:xfrm>
            <a:off x="5859115" y="1320884"/>
            <a:ext cx="3249295" cy="1549400"/>
          </a:xfrm>
          <a:prstGeom prst="rect">
            <a:avLst/>
          </a:prstGeom>
        </p:spPr>
        <p:txBody>
          <a:bodyPr vert="horz" wrap="square" lIns="0" tIns="12700" rIns="0" bIns="0" rtlCol="0">
            <a:spAutoFit/>
          </a:bodyPr>
          <a:lstStyle/>
          <a:p>
            <a:pPr marL="12700" marR="440055">
              <a:lnSpc>
                <a:spcPct val="100000"/>
              </a:lnSpc>
              <a:spcBef>
                <a:spcPts val="100"/>
              </a:spcBef>
            </a:pPr>
            <a:r>
              <a:rPr sz="2000" spc="-50" dirty="0">
                <a:cs typeface="+mn-ea"/>
                <a:sym typeface="+mn-lt"/>
              </a:rPr>
              <a:t>BERT: </a:t>
            </a:r>
            <a:r>
              <a:rPr sz="2000" spc="-20" dirty="0">
                <a:cs typeface="+mn-ea"/>
                <a:sym typeface="+mn-lt"/>
              </a:rPr>
              <a:t>Bidirectional </a:t>
            </a:r>
            <a:r>
              <a:rPr sz="2000" spc="-15" dirty="0">
                <a:cs typeface="+mn-ea"/>
                <a:sym typeface="+mn-lt"/>
              </a:rPr>
              <a:t>Encoder  </a:t>
            </a:r>
            <a:r>
              <a:rPr sz="2000" spc="-25" dirty="0">
                <a:cs typeface="+mn-ea"/>
                <a:sym typeface="+mn-lt"/>
              </a:rPr>
              <a:t>Representations </a:t>
            </a:r>
            <a:r>
              <a:rPr sz="2000" spc="-30" dirty="0">
                <a:cs typeface="+mn-ea"/>
                <a:sym typeface="+mn-lt"/>
              </a:rPr>
              <a:t>from  </a:t>
            </a:r>
            <a:r>
              <a:rPr sz="2000" spc="-40" dirty="0">
                <a:cs typeface="+mn-ea"/>
                <a:sym typeface="+mn-lt"/>
              </a:rPr>
              <a:t>Transformers</a:t>
            </a:r>
            <a:endParaRPr sz="2000" dirty="0">
              <a:cs typeface="+mn-ea"/>
              <a:sym typeface="+mn-lt"/>
            </a:endParaRPr>
          </a:p>
          <a:p>
            <a:pPr marL="12700" marR="5080">
              <a:lnSpc>
                <a:spcPct val="100000"/>
              </a:lnSpc>
            </a:pPr>
            <a:r>
              <a:rPr sz="2000" spc="-25" dirty="0">
                <a:cs typeface="+mn-ea"/>
                <a:sym typeface="+mn-lt"/>
              </a:rPr>
              <a:t>Pre-trained transformer </a:t>
            </a:r>
            <a:r>
              <a:rPr sz="2000" spc="-15" dirty="0">
                <a:cs typeface="+mn-ea"/>
                <a:sym typeface="+mn-lt"/>
              </a:rPr>
              <a:t>encode  </a:t>
            </a:r>
            <a:r>
              <a:rPr sz="2000" spc="-35" dirty="0">
                <a:cs typeface="+mn-ea"/>
                <a:sym typeface="+mn-lt"/>
              </a:rPr>
              <a:t>for </a:t>
            </a:r>
            <a:r>
              <a:rPr sz="2000" spc="-20" dirty="0">
                <a:cs typeface="+mn-ea"/>
                <a:sym typeface="+mn-lt"/>
              </a:rPr>
              <a:t>sentence</a:t>
            </a:r>
            <a:r>
              <a:rPr sz="2000" spc="15" dirty="0">
                <a:cs typeface="+mn-ea"/>
                <a:sym typeface="+mn-lt"/>
              </a:rPr>
              <a:t> </a:t>
            </a:r>
            <a:r>
              <a:rPr sz="2000" spc="-15" dirty="0">
                <a:cs typeface="+mn-ea"/>
                <a:sym typeface="+mn-lt"/>
              </a:rPr>
              <a:t>embedding</a:t>
            </a:r>
            <a:endParaRPr sz="2000" dirty="0">
              <a:cs typeface="+mn-ea"/>
              <a:sym typeface="+mn-lt"/>
            </a:endParaRPr>
          </a:p>
        </p:txBody>
      </p:sp>
      <p:sp>
        <p:nvSpPr>
          <p:cNvPr id="9" name="object 3">
            <a:extLst>
              <a:ext uri="{FF2B5EF4-FFF2-40B4-BE49-F238E27FC236}">
                <a16:creationId xmlns:a16="http://schemas.microsoft.com/office/drawing/2014/main" id="{119DB736-0BB4-4C1B-AD51-60FDD96DDB1D}"/>
              </a:ext>
            </a:extLst>
          </p:cNvPr>
          <p:cNvSpPr txBox="1"/>
          <p:nvPr/>
        </p:nvSpPr>
        <p:spPr>
          <a:xfrm>
            <a:off x="2134020" y="5817909"/>
            <a:ext cx="4875959" cy="567848"/>
          </a:xfrm>
          <a:prstGeom prst="rect">
            <a:avLst/>
          </a:prstGeom>
        </p:spPr>
        <p:txBody>
          <a:bodyPr vert="horz" wrap="square" lIns="0" tIns="28575" rIns="0" bIns="0" rtlCol="0">
            <a:spAutoFit/>
          </a:bodyPr>
          <a:lstStyle/>
          <a:p>
            <a:pPr marL="12700" marR="5080" indent="134620">
              <a:lnSpc>
                <a:spcPts val="2090"/>
              </a:lnSpc>
              <a:spcBef>
                <a:spcPts val="225"/>
              </a:spcBef>
            </a:pPr>
            <a:r>
              <a:rPr sz="2000" spc="-5" dirty="0">
                <a:cs typeface="+mn-ea"/>
                <a:sym typeface="+mn-lt"/>
              </a:rPr>
              <a:t>ELMo: Embeddings </a:t>
            </a:r>
            <a:r>
              <a:rPr sz="2000" spc="-10" dirty="0">
                <a:cs typeface="+mn-ea"/>
                <a:sym typeface="+mn-lt"/>
              </a:rPr>
              <a:t>from </a:t>
            </a:r>
            <a:r>
              <a:rPr sz="2000" spc="-5" dirty="0">
                <a:cs typeface="+mn-ea"/>
                <a:sym typeface="+mn-lt"/>
              </a:rPr>
              <a:t>Language Models  </a:t>
            </a:r>
            <a:r>
              <a:rPr sz="2000" spc="-10" dirty="0">
                <a:cs typeface="+mn-ea"/>
                <a:sym typeface="+mn-lt"/>
              </a:rPr>
              <a:t>Pre-trained </a:t>
            </a:r>
            <a:r>
              <a:rPr sz="2000" spc="-5" dirty="0">
                <a:cs typeface="+mn-ea"/>
                <a:sym typeface="+mn-lt"/>
              </a:rPr>
              <a:t>biLSTM </a:t>
            </a:r>
            <a:r>
              <a:rPr sz="2000" spc="-15" dirty="0">
                <a:cs typeface="+mn-ea"/>
                <a:sym typeface="+mn-lt"/>
              </a:rPr>
              <a:t>for </a:t>
            </a:r>
            <a:r>
              <a:rPr sz="2000" spc="-10" dirty="0">
                <a:cs typeface="+mn-ea"/>
                <a:sym typeface="+mn-lt"/>
              </a:rPr>
              <a:t>contextual </a:t>
            </a:r>
            <a:r>
              <a:rPr sz="2000" dirty="0">
                <a:cs typeface="+mn-ea"/>
                <a:sym typeface="+mn-lt"/>
              </a:rPr>
              <a:t>embedding</a:t>
            </a:r>
          </a:p>
        </p:txBody>
      </p:sp>
    </p:spTree>
    <p:extLst>
      <p:ext uri="{BB962C8B-B14F-4D97-AF65-F5344CB8AC3E}">
        <p14:creationId xmlns:p14="http://schemas.microsoft.com/office/powerpoint/2010/main" val="220219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z="3200" spc="-5" dirty="0">
                <a:ea typeface="+mn-ea"/>
                <a:cs typeface="+mn-ea"/>
                <a:sym typeface="+mn-lt"/>
              </a:rPr>
              <a:t>Open AI's </a:t>
            </a:r>
            <a:r>
              <a:rPr lang="en-US" altLang="zh-CN" sz="3200" spc="-35" dirty="0">
                <a:ea typeface="+mn-ea"/>
                <a:cs typeface="+mn-ea"/>
                <a:sym typeface="+mn-lt"/>
              </a:rPr>
              <a:t>GPT-2 </a:t>
            </a:r>
            <a:r>
              <a:rPr lang="en-US" altLang="zh-CN" sz="3200" spc="-5" dirty="0">
                <a:ea typeface="+mn-ea"/>
                <a:cs typeface="+mn-ea"/>
                <a:sym typeface="+mn-lt"/>
              </a:rPr>
              <a:t>is </a:t>
            </a:r>
            <a:r>
              <a:rPr lang="en-US" altLang="zh-CN" sz="3200" dirty="0">
                <a:ea typeface="+mn-ea"/>
                <a:cs typeface="+mn-ea"/>
                <a:sym typeface="+mn-lt"/>
              </a:rPr>
              <a:t>a </a:t>
            </a:r>
            <a:r>
              <a:rPr lang="en-US" altLang="zh-CN" sz="3200" spc="-10" dirty="0">
                <a:ea typeface="+mn-ea"/>
                <a:cs typeface="+mn-ea"/>
                <a:sym typeface="+mn-lt"/>
              </a:rPr>
              <a:t>really </a:t>
            </a:r>
            <a:r>
              <a:rPr lang="en-US" altLang="zh-CN" sz="3200" spc="-15" dirty="0">
                <a:ea typeface="+mn-ea"/>
                <a:cs typeface="+mn-ea"/>
                <a:sym typeface="+mn-lt"/>
              </a:rPr>
              <a:t>large</a:t>
            </a:r>
            <a:r>
              <a:rPr lang="en-US" altLang="zh-CN" sz="3200" spc="55" dirty="0">
                <a:ea typeface="+mn-ea"/>
                <a:cs typeface="+mn-ea"/>
                <a:sym typeface="+mn-lt"/>
              </a:rPr>
              <a:t> </a:t>
            </a:r>
            <a:r>
              <a:rPr lang="en-US" altLang="zh-CN" sz="3200" spc="-25" dirty="0">
                <a:ea typeface="+mn-ea"/>
                <a:cs typeface="+mn-ea"/>
                <a:sym typeface="+mn-lt"/>
              </a:rPr>
              <a:t>transformer</a:t>
            </a:r>
            <a:endParaRPr lang="zh-CN" altLang="en-US" sz="3200"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a:xfrm>
            <a:off x="518102" y="1372335"/>
            <a:ext cx="7886700" cy="4561919"/>
          </a:xfrm>
        </p:spPr>
        <p:txBody>
          <a:bodyPr/>
          <a:lstStyle/>
          <a:p>
            <a:r>
              <a:rPr lang="en-US" altLang="zh-CN" spc="-45" dirty="0">
                <a:ea typeface="+mn-ea"/>
                <a:cs typeface="+mn-ea"/>
                <a:sym typeface="+mn-lt"/>
              </a:rPr>
              <a:t>Different </a:t>
            </a:r>
            <a:r>
              <a:rPr lang="en-US" altLang="zh-CN" spc="-40" dirty="0">
                <a:ea typeface="+mn-ea"/>
                <a:cs typeface="+mn-ea"/>
                <a:sym typeface="+mn-lt"/>
              </a:rPr>
              <a:t>tasks </a:t>
            </a:r>
            <a:r>
              <a:rPr lang="en-US" altLang="zh-CN" spc="-15" dirty="0">
                <a:ea typeface="+mn-ea"/>
                <a:cs typeface="+mn-ea"/>
                <a:sym typeface="+mn-lt"/>
              </a:rPr>
              <a:t>use </a:t>
            </a:r>
            <a:r>
              <a:rPr lang="en-US" altLang="zh-CN" spc="-20" dirty="0">
                <a:ea typeface="+mn-ea"/>
                <a:cs typeface="+mn-ea"/>
                <a:sym typeface="+mn-lt"/>
              </a:rPr>
              <a:t>the </a:t>
            </a:r>
            <a:r>
              <a:rPr lang="en-US" altLang="zh-CN" spc="-25" dirty="0" err="1">
                <a:ea typeface="+mn-ea"/>
                <a:cs typeface="+mn-ea"/>
                <a:sym typeface="+mn-lt"/>
              </a:rPr>
              <a:t>OpenAI</a:t>
            </a:r>
            <a:r>
              <a:rPr lang="en-US" altLang="zh-CN" spc="-25" dirty="0">
                <a:ea typeface="+mn-ea"/>
                <a:cs typeface="+mn-ea"/>
                <a:sym typeface="+mn-lt"/>
              </a:rPr>
              <a:t> </a:t>
            </a:r>
            <a:r>
              <a:rPr lang="en-US" altLang="zh-CN" spc="-35" dirty="0">
                <a:ea typeface="+mn-ea"/>
                <a:cs typeface="+mn-ea"/>
                <a:sym typeface="+mn-lt"/>
              </a:rPr>
              <a:t>transformer </a:t>
            </a:r>
            <a:r>
              <a:rPr lang="en-US" altLang="zh-CN" spc="-25" dirty="0">
                <a:ea typeface="+mn-ea"/>
                <a:cs typeface="+mn-ea"/>
                <a:sym typeface="+mn-lt"/>
              </a:rPr>
              <a:t>in </a:t>
            </a:r>
            <a:r>
              <a:rPr lang="en-US" altLang="zh-CN" spc="-45" dirty="0">
                <a:ea typeface="+mn-ea"/>
                <a:cs typeface="+mn-ea"/>
                <a:sym typeface="+mn-lt"/>
              </a:rPr>
              <a:t>different  </a:t>
            </a:r>
            <a:r>
              <a:rPr lang="en-US" altLang="zh-CN" spc="-60" dirty="0">
                <a:ea typeface="+mn-ea"/>
                <a:cs typeface="+mn-ea"/>
                <a:sym typeface="+mn-lt"/>
              </a:rPr>
              <a:t>ways.</a:t>
            </a:r>
            <a:endParaRPr lang="en-US" altLang="zh-CN"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15</a:t>
            </a:fld>
            <a:endParaRPr lang="zh-CN" altLang="en-US">
              <a:cs typeface="+mn-ea"/>
              <a:sym typeface="+mn-lt"/>
            </a:endParaRPr>
          </a:p>
        </p:txBody>
      </p:sp>
      <p:sp>
        <p:nvSpPr>
          <p:cNvPr id="7" name="object 3">
            <a:extLst>
              <a:ext uri="{FF2B5EF4-FFF2-40B4-BE49-F238E27FC236}">
                <a16:creationId xmlns:a16="http://schemas.microsoft.com/office/drawing/2014/main" id="{531DFDA5-4C43-43CB-A40A-E9CEFF362BF7}"/>
              </a:ext>
            </a:extLst>
          </p:cNvPr>
          <p:cNvSpPr/>
          <p:nvPr/>
        </p:nvSpPr>
        <p:spPr>
          <a:xfrm>
            <a:off x="628650" y="2233096"/>
            <a:ext cx="7997248" cy="4123255"/>
          </a:xfrm>
          <a:prstGeom prst="rect">
            <a:avLst/>
          </a:prstGeom>
          <a:blipFill>
            <a:blip r:embed="rId2" cstate="print"/>
            <a:stretch>
              <a:fillRect/>
            </a:stretch>
          </a:blipFill>
        </p:spPr>
        <p:txBody>
          <a:bodyPr wrap="square" lIns="0" tIns="0" rIns="0" bIns="0" rtlCol="0"/>
          <a:lstStyle/>
          <a:p>
            <a:endParaRPr>
              <a:cs typeface="+mn-ea"/>
              <a:sym typeface="+mn-lt"/>
            </a:endParaRPr>
          </a:p>
        </p:txBody>
      </p:sp>
    </p:spTree>
    <p:extLst>
      <p:ext uri="{BB962C8B-B14F-4D97-AF65-F5344CB8AC3E}">
        <p14:creationId xmlns:p14="http://schemas.microsoft.com/office/powerpoint/2010/main" val="39167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ea typeface="+mn-ea"/>
                <a:cs typeface="+mn-ea"/>
                <a:sym typeface="+mn-lt"/>
              </a:rPr>
              <a:t>Recurrent Neural Networks</a:t>
            </a:r>
          </a:p>
          <a:p>
            <a:r>
              <a:rPr lang="en-US" altLang="zh-CN" spc="-40" dirty="0">
                <a:ea typeface="+mn-ea"/>
                <a:cs typeface="+mn-ea"/>
                <a:sym typeface="+mn-lt"/>
              </a:rPr>
              <a:t>Extra:</a:t>
            </a:r>
          </a:p>
          <a:p>
            <a:pPr lvl="1"/>
            <a:r>
              <a:rPr lang="en-US" altLang="zh-CN" spc="-40" dirty="0">
                <a:ea typeface="+mn-ea"/>
                <a:cs typeface="+mn-ea"/>
                <a:sym typeface="+mn-lt"/>
              </a:rPr>
              <a:t>Neural </a:t>
            </a:r>
            <a:r>
              <a:rPr lang="en-US" altLang="zh-CN" spc="-30" dirty="0">
                <a:ea typeface="+mn-ea"/>
                <a:cs typeface="+mn-ea"/>
                <a:sym typeface="+mn-lt"/>
              </a:rPr>
              <a:t>Architectures </a:t>
            </a:r>
            <a:r>
              <a:rPr lang="en-US" altLang="zh-CN" spc="-35" dirty="0">
                <a:ea typeface="+mn-ea"/>
                <a:cs typeface="+mn-ea"/>
                <a:sym typeface="+mn-lt"/>
              </a:rPr>
              <a:t>with</a:t>
            </a:r>
            <a:r>
              <a:rPr lang="en-US" altLang="zh-CN" spc="10" dirty="0">
                <a:ea typeface="+mn-ea"/>
                <a:cs typeface="+mn-ea"/>
                <a:sym typeface="+mn-lt"/>
              </a:rPr>
              <a:t> </a:t>
            </a:r>
            <a:r>
              <a:rPr lang="en-US" altLang="zh-CN" spc="-25" dirty="0">
                <a:ea typeface="+mn-ea"/>
                <a:cs typeface="+mn-ea"/>
                <a:sym typeface="+mn-lt"/>
              </a:rPr>
              <a:t>Memory</a:t>
            </a:r>
          </a:p>
          <a:p>
            <a:pPr lvl="1"/>
            <a:r>
              <a:rPr lang="en-US" altLang="zh-CN" dirty="0">
                <a:ea typeface="+mn-ea"/>
                <a:cs typeface="+mn-ea"/>
                <a:sym typeface="+mn-lt"/>
              </a:rPr>
              <a:t>Learning to Optimize / Learning to Search DNN architecture</a:t>
            </a:r>
          </a:p>
          <a:p>
            <a:pPr lvl="1"/>
            <a:r>
              <a:rPr lang="en-US" altLang="zh-CN" dirty="0">
                <a:ea typeface="+mn-ea"/>
                <a:cs typeface="+mn-ea"/>
                <a:sym typeface="+mn-lt"/>
              </a:rPr>
              <a:t>Layer-wise pretraining / Auto-Encoder</a:t>
            </a:r>
          </a:p>
          <a:p>
            <a:pPr lvl="1"/>
            <a:r>
              <a:rPr lang="en-US" altLang="zh-CN" dirty="0">
                <a:ea typeface="+mn-ea"/>
                <a:cs typeface="+mn-ea"/>
                <a:sym typeface="+mn-lt"/>
              </a:rPr>
              <a:t>Learning to Learn </a:t>
            </a:r>
          </a:p>
          <a:p>
            <a:pPr lvl="1"/>
            <a:r>
              <a:rPr lang="en-US" altLang="zh-CN" dirty="0">
                <a:ea typeface="+mn-ea"/>
                <a:cs typeface="+mn-ea"/>
                <a:sym typeface="+mn-lt"/>
              </a:rPr>
              <a:t>Variants of Input</a:t>
            </a:r>
          </a:p>
          <a:p>
            <a:pPr lvl="1"/>
            <a:r>
              <a:rPr lang="en-US" altLang="zh-CN" dirty="0">
                <a:ea typeface="+mn-ea"/>
                <a:cs typeface="+mn-ea"/>
                <a:sym typeface="+mn-lt"/>
              </a:rPr>
              <a:t>Tasks in the form of Symbolic input/ outputs / Program Induction </a:t>
            </a:r>
          </a:p>
          <a:p>
            <a:pPr lvl="1"/>
            <a:r>
              <a:rPr lang="en-US" altLang="zh-CN" dirty="0">
                <a:ea typeface="+mn-ea"/>
                <a:cs typeface="+mn-ea"/>
                <a:sym typeface="+mn-lt"/>
              </a:rPr>
              <a:t>Generative Adversarial Networks (GAN)</a:t>
            </a:r>
          </a:p>
          <a:p>
            <a:pPr lvl="1"/>
            <a:r>
              <a:rPr lang="en-US" altLang="zh-CN" dirty="0">
                <a:ea typeface="+mn-ea"/>
                <a:cs typeface="+mn-ea"/>
                <a:sym typeface="+mn-lt"/>
              </a:rPr>
              <a:t>Deep Generative Models: Autoregressive Kind</a:t>
            </a:r>
          </a:p>
          <a:p>
            <a:pPr lvl="1"/>
            <a:r>
              <a:rPr lang="en-US" altLang="zh-CN" dirty="0">
                <a:ea typeface="+mn-ea"/>
                <a:cs typeface="+mn-ea"/>
                <a:sym typeface="+mn-lt"/>
              </a:rPr>
              <a:t>Deep Reinforcement Learning</a:t>
            </a:r>
          </a:p>
          <a:p>
            <a:pPr lvl="1"/>
            <a:r>
              <a:rPr lang="en-US" altLang="zh-CN" dirty="0">
                <a:ea typeface="+mn-ea"/>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16</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2253581"/>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Tree>
    <p:extLst>
      <p:ext uri="{BB962C8B-B14F-4D97-AF65-F5344CB8AC3E}">
        <p14:creationId xmlns:p14="http://schemas.microsoft.com/office/powerpoint/2010/main" val="189200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C977163-7EBD-4D26-BC44-E1F934579374}"/>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9AC1921B-16E0-4255-99D9-BE3FC458A2AB}"/>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4F970073-5DA8-4D24-9BE1-18FFFE900041}"/>
              </a:ext>
            </a:extLst>
          </p:cNvPr>
          <p:cNvSpPr>
            <a:spLocks noGrp="1"/>
          </p:cNvSpPr>
          <p:nvPr>
            <p:ph type="sldNum" sz="quarter" idx="12"/>
          </p:nvPr>
        </p:nvSpPr>
        <p:spPr/>
        <p:txBody>
          <a:bodyPr/>
          <a:lstStyle/>
          <a:p>
            <a:fld id="{5E1FB758-60BF-4E88-A44B-832C9297871E}" type="slidenum">
              <a:rPr lang="zh-CN" altLang="en-US" smtClean="0">
                <a:cs typeface="+mn-ea"/>
                <a:sym typeface="+mn-lt"/>
              </a:rPr>
              <a:t>17</a:t>
            </a:fld>
            <a:endParaRPr lang="zh-CN" altLang="en-US">
              <a:cs typeface="+mn-ea"/>
              <a:sym typeface="+mn-lt"/>
            </a:endParaRPr>
          </a:p>
        </p:txBody>
      </p:sp>
      <p:pic>
        <p:nvPicPr>
          <p:cNvPr id="7" name="图片 6">
            <a:extLst>
              <a:ext uri="{FF2B5EF4-FFF2-40B4-BE49-F238E27FC236}">
                <a16:creationId xmlns:a16="http://schemas.microsoft.com/office/drawing/2014/main" id="{97E4AAFE-BEAC-4CF5-AE1E-5A8133CDBCDC}"/>
              </a:ext>
            </a:extLst>
          </p:cNvPr>
          <p:cNvPicPr>
            <a:picLocks noChangeAspect="1"/>
          </p:cNvPicPr>
          <p:nvPr/>
        </p:nvPicPr>
        <p:blipFill>
          <a:blip r:embed="rId2"/>
          <a:stretch>
            <a:fillRect/>
          </a:stretch>
        </p:blipFill>
        <p:spPr>
          <a:xfrm>
            <a:off x="643549" y="761769"/>
            <a:ext cx="7856901" cy="5334462"/>
          </a:xfrm>
          <a:prstGeom prst="rect">
            <a:avLst/>
          </a:prstGeom>
        </p:spPr>
      </p:pic>
    </p:spTree>
    <p:extLst>
      <p:ext uri="{BB962C8B-B14F-4D97-AF65-F5344CB8AC3E}">
        <p14:creationId xmlns:p14="http://schemas.microsoft.com/office/powerpoint/2010/main" val="27145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e.g. for Story Comprehension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18</a:t>
            </a:fld>
            <a:endParaRPr lang="zh-CN" altLang="en-US">
              <a:cs typeface="+mn-ea"/>
              <a:sym typeface="+mn-lt"/>
            </a:endParaRPr>
          </a:p>
        </p:txBody>
      </p:sp>
      <p:sp>
        <p:nvSpPr>
          <p:cNvPr id="15" name="文本框 14">
            <a:extLst>
              <a:ext uri="{FF2B5EF4-FFF2-40B4-BE49-F238E27FC236}">
                <a16:creationId xmlns:a16="http://schemas.microsoft.com/office/drawing/2014/main" id="{223308F8-6079-45C4-AE0F-0788D71CF57F}"/>
              </a:ext>
            </a:extLst>
          </p:cNvPr>
          <p:cNvSpPr txBox="1"/>
          <p:nvPr/>
        </p:nvSpPr>
        <p:spPr>
          <a:xfrm>
            <a:off x="268987" y="1641786"/>
            <a:ext cx="8384930" cy="1569660"/>
          </a:xfrm>
          <a:prstGeom prst="rect">
            <a:avLst/>
          </a:prstGeom>
          <a:noFill/>
        </p:spPr>
        <p:txBody>
          <a:bodyPr wrap="square" rtlCol="0">
            <a:spAutoFit/>
          </a:bodyPr>
          <a:lstStyle/>
          <a:p>
            <a:r>
              <a:rPr lang="en-US" altLang="zh-CN" sz="3200" dirty="0">
                <a:cs typeface="+mn-ea"/>
                <a:sym typeface="+mn-lt"/>
              </a:rPr>
              <a:t>Joe went to the kitchen. Fred went to the kitchen. Joe picked up the milk. Joe travelled to his office. Joe left the milk. Joe went to the bathroom. </a:t>
            </a:r>
            <a:endParaRPr lang="zh-CN" altLang="en-US" sz="3200" dirty="0">
              <a:cs typeface="+mn-ea"/>
              <a:sym typeface="+mn-lt"/>
            </a:endParaRPr>
          </a:p>
        </p:txBody>
      </p:sp>
      <p:sp>
        <p:nvSpPr>
          <p:cNvPr id="16" name="矩形 15">
            <a:extLst>
              <a:ext uri="{FF2B5EF4-FFF2-40B4-BE49-F238E27FC236}">
                <a16:creationId xmlns:a16="http://schemas.microsoft.com/office/drawing/2014/main" id="{8295359F-EAD7-4D51-8A1D-65B2ADA2CFD8}"/>
              </a:ext>
            </a:extLst>
          </p:cNvPr>
          <p:cNvSpPr/>
          <p:nvPr/>
        </p:nvSpPr>
        <p:spPr>
          <a:xfrm>
            <a:off x="268988" y="3679644"/>
            <a:ext cx="1899782" cy="1200329"/>
          </a:xfrm>
          <a:prstGeom prst="rect">
            <a:avLst/>
          </a:prstGeom>
        </p:spPr>
        <p:txBody>
          <a:bodyPr wrap="square">
            <a:spAutoFit/>
          </a:bodyPr>
          <a:lstStyle/>
          <a:p>
            <a:r>
              <a:rPr lang="zh-CN" altLang="en-US" sz="2400" dirty="0">
                <a:cs typeface="+mn-ea"/>
                <a:sym typeface="+mn-lt"/>
              </a:rPr>
              <a:t>Questions from Joe</a:t>
            </a:r>
            <a:r>
              <a:rPr lang="en-US" altLang="zh-CN" sz="2400" dirty="0">
                <a:cs typeface="+mn-ea"/>
                <a:sym typeface="+mn-lt"/>
              </a:rPr>
              <a:t>’</a:t>
            </a:r>
            <a:r>
              <a:rPr lang="zh-CN" altLang="en-US" sz="2400" dirty="0">
                <a:cs typeface="+mn-ea"/>
                <a:sym typeface="+mn-lt"/>
              </a:rPr>
              <a:t>s angry mother: </a:t>
            </a:r>
          </a:p>
        </p:txBody>
      </p:sp>
      <p:sp>
        <p:nvSpPr>
          <p:cNvPr id="17" name="矩形 16">
            <a:extLst>
              <a:ext uri="{FF2B5EF4-FFF2-40B4-BE49-F238E27FC236}">
                <a16:creationId xmlns:a16="http://schemas.microsoft.com/office/drawing/2014/main" id="{F8751015-C5C8-4932-98CF-39A6DB8DAC60}"/>
              </a:ext>
            </a:extLst>
          </p:cNvPr>
          <p:cNvSpPr/>
          <p:nvPr/>
        </p:nvSpPr>
        <p:spPr>
          <a:xfrm>
            <a:off x="2686050" y="3679644"/>
            <a:ext cx="5535579" cy="1384995"/>
          </a:xfrm>
          <a:prstGeom prst="rect">
            <a:avLst/>
          </a:prstGeom>
        </p:spPr>
        <p:txBody>
          <a:bodyPr wrap="square">
            <a:spAutoFit/>
          </a:bodyPr>
          <a:lstStyle/>
          <a:p>
            <a:r>
              <a:rPr lang="zh-CN" altLang="en-US" sz="2800" dirty="0">
                <a:cs typeface="+mn-ea"/>
                <a:sym typeface="+mn-lt"/>
              </a:rPr>
              <a:t>Q1: Where is Joe? </a:t>
            </a:r>
          </a:p>
          <a:p>
            <a:r>
              <a:rPr lang="zh-CN" altLang="en-US" sz="2800" dirty="0">
                <a:cs typeface="+mn-ea"/>
                <a:sym typeface="+mn-lt"/>
              </a:rPr>
              <a:t>Q2: Where is the milk now?</a:t>
            </a:r>
          </a:p>
          <a:p>
            <a:r>
              <a:rPr lang="zh-CN" altLang="en-US" sz="2800" dirty="0">
                <a:cs typeface="+mn-ea"/>
                <a:sym typeface="+mn-lt"/>
              </a:rPr>
              <a:t>Q3: Where was Joe before the office?</a:t>
            </a:r>
          </a:p>
        </p:txBody>
      </p:sp>
      <p:sp>
        <p:nvSpPr>
          <p:cNvPr id="18" name="矩形 17">
            <a:extLst>
              <a:ext uri="{FF2B5EF4-FFF2-40B4-BE49-F238E27FC236}">
                <a16:creationId xmlns:a16="http://schemas.microsoft.com/office/drawing/2014/main" id="{152FB64F-EBA1-45F1-AA86-872275E616BC}"/>
              </a:ext>
            </a:extLst>
          </p:cNvPr>
          <p:cNvSpPr/>
          <p:nvPr/>
        </p:nvSpPr>
        <p:spPr>
          <a:xfrm>
            <a:off x="268987" y="1641786"/>
            <a:ext cx="3956717" cy="561480"/>
          </a:xfrm>
          <a:prstGeom prst="rect">
            <a:avLst/>
          </a:prstGeom>
          <a:noFill/>
          <a:ln w="317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FF0000"/>
              </a:solidFill>
              <a:cs typeface="+mn-ea"/>
              <a:sym typeface="+mn-lt"/>
            </a:endParaRPr>
          </a:p>
        </p:txBody>
      </p:sp>
      <p:sp>
        <p:nvSpPr>
          <p:cNvPr id="19" name="矩形 18">
            <a:extLst>
              <a:ext uri="{FF2B5EF4-FFF2-40B4-BE49-F238E27FC236}">
                <a16:creationId xmlns:a16="http://schemas.microsoft.com/office/drawing/2014/main" id="{D91BF2E8-2D51-4974-857B-372512EA5D3C}"/>
              </a:ext>
            </a:extLst>
          </p:cNvPr>
          <p:cNvSpPr/>
          <p:nvPr/>
        </p:nvSpPr>
        <p:spPr>
          <a:xfrm>
            <a:off x="4225704" y="2168096"/>
            <a:ext cx="4179742" cy="528212"/>
          </a:xfrm>
          <a:prstGeom prst="rect">
            <a:avLst/>
          </a:prstGeom>
          <a:noFill/>
          <a:ln w="317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FF0000"/>
              </a:solidFill>
              <a:cs typeface="+mn-ea"/>
              <a:sym typeface="+mn-lt"/>
            </a:endParaRPr>
          </a:p>
        </p:txBody>
      </p:sp>
      <p:sp>
        <p:nvSpPr>
          <p:cNvPr id="20" name="矩形 19">
            <a:extLst>
              <a:ext uri="{FF2B5EF4-FFF2-40B4-BE49-F238E27FC236}">
                <a16:creationId xmlns:a16="http://schemas.microsoft.com/office/drawing/2014/main" id="{0FD63974-7489-4BB5-805A-0CBE062C8ECF}"/>
              </a:ext>
            </a:extLst>
          </p:cNvPr>
          <p:cNvSpPr/>
          <p:nvPr/>
        </p:nvSpPr>
        <p:spPr>
          <a:xfrm>
            <a:off x="268987" y="2638798"/>
            <a:ext cx="2759963" cy="561480"/>
          </a:xfrm>
          <a:prstGeom prst="rect">
            <a:avLst/>
          </a:prstGeom>
          <a:noFill/>
          <a:ln w="317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FF0000"/>
              </a:solidFill>
              <a:cs typeface="+mn-ea"/>
              <a:sym typeface="+mn-lt"/>
            </a:endParaRPr>
          </a:p>
        </p:txBody>
      </p:sp>
      <p:sp>
        <p:nvSpPr>
          <p:cNvPr id="21" name="矩形 20">
            <a:extLst>
              <a:ext uri="{FF2B5EF4-FFF2-40B4-BE49-F238E27FC236}">
                <a16:creationId xmlns:a16="http://schemas.microsoft.com/office/drawing/2014/main" id="{7FA960D9-977B-4242-900D-4DEBB92B867C}"/>
              </a:ext>
            </a:extLst>
          </p:cNvPr>
          <p:cNvSpPr/>
          <p:nvPr/>
        </p:nvSpPr>
        <p:spPr>
          <a:xfrm>
            <a:off x="3149468" y="2636295"/>
            <a:ext cx="4447086" cy="561480"/>
          </a:xfrm>
          <a:prstGeom prst="rect">
            <a:avLst/>
          </a:prstGeom>
          <a:noFill/>
          <a:ln w="317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FF0000"/>
              </a:solidFill>
              <a:cs typeface="+mn-ea"/>
              <a:sym typeface="+mn-lt"/>
            </a:endParaRPr>
          </a:p>
        </p:txBody>
      </p:sp>
    </p:spTree>
    <p:extLst>
      <p:ext uri="{BB962C8B-B14F-4D97-AF65-F5344CB8AC3E}">
        <p14:creationId xmlns:p14="http://schemas.microsoft.com/office/powerpoint/2010/main" val="269684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382465" y="484784"/>
            <a:ext cx="8609135" cy="654873"/>
          </a:xfrm>
        </p:spPr>
        <p:txBody>
          <a:bodyPr/>
          <a:lstStyle/>
          <a:p>
            <a:r>
              <a:rPr lang="en-US" altLang="zh-CN" sz="2800" spc="-25" dirty="0">
                <a:ea typeface="+mn-ea"/>
                <a:cs typeface="+mn-ea"/>
                <a:sym typeface="+mn-lt"/>
              </a:rPr>
              <a:t>Need </a:t>
            </a:r>
            <a:r>
              <a:rPr lang="en-US" altLang="zh-CN" sz="2800" spc="-35" dirty="0">
                <a:ea typeface="+mn-ea"/>
                <a:cs typeface="+mn-ea"/>
                <a:sym typeface="+mn-lt"/>
              </a:rPr>
              <a:t>external explicit </a:t>
            </a:r>
            <a:r>
              <a:rPr lang="en-US" altLang="zh-CN" sz="2800" spc="-25" dirty="0">
                <a:ea typeface="+mn-ea"/>
                <a:cs typeface="+mn-ea"/>
                <a:sym typeface="+mn-lt"/>
              </a:rPr>
              <a:t>memory </a:t>
            </a:r>
            <a:r>
              <a:rPr lang="en-US" altLang="zh-CN" sz="2800" spc="-50" dirty="0">
                <a:ea typeface="+mn-ea"/>
                <a:cs typeface="+mn-ea"/>
                <a:sym typeface="+mn-lt"/>
              </a:rPr>
              <a:t>for </a:t>
            </a:r>
            <a:r>
              <a:rPr lang="en-US" altLang="zh-CN" sz="2800" spc="-30" dirty="0">
                <a:ea typeface="+mn-ea"/>
                <a:cs typeface="+mn-ea"/>
                <a:sym typeface="+mn-lt"/>
              </a:rPr>
              <a:t>long-range</a:t>
            </a:r>
            <a:r>
              <a:rPr lang="en-US" altLang="zh-CN" sz="2800" spc="35" dirty="0">
                <a:ea typeface="+mn-ea"/>
                <a:cs typeface="+mn-ea"/>
                <a:sym typeface="+mn-lt"/>
              </a:rPr>
              <a:t> </a:t>
            </a:r>
            <a:r>
              <a:rPr lang="en-US" altLang="zh-CN" sz="2800" spc="-30" dirty="0">
                <a:ea typeface="+mn-ea"/>
                <a:cs typeface="+mn-ea"/>
                <a:sym typeface="+mn-lt"/>
              </a:rPr>
              <a:t>reasoning</a:t>
            </a:r>
            <a:endParaRPr lang="zh-CN" altLang="en-US" sz="2800"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p:txBody>
          <a:bodyPr/>
          <a:lstStyle/>
          <a:p>
            <a:r>
              <a:rPr lang="en-US" altLang="zh-CN" dirty="0">
                <a:ea typeface="+mn-ea"/>
                <a:cs typeface="+mn-ea"/>
                <a:sym typeface="+mn-lt"/>
              </a:rPr>
              <a:t>Deeper AI tasks require explicit memory and multi-hop reasoning over it</a:t>
            </a:r>
          </a:p>
          <a:p>
            <a:endParaRPr lang="en-US" altLang="zh-CN" dirty="0">
              <a:ea typeface="+mn-ea"/>
              <a:cs typeface="+mn-ea"/>
              <a:sym typeface="+mn-lt"/>
            </a:endParaRPr>
          </a:p>
          <a:p>
            <a:r>
              <a:rPr lang="en-US" altLang="zh-CN" dirty="0">
                <a:ea typeface="+mn-ea"/>
                <a:cs typeface="+mn-ea"/>
                <a:sym typeface="+mn-lt"/>
              </a:rPr>
              <a:t>RNNs have short memory</a:t>
            </a:r>
          </a:p>
          <a:p>
            <a:r>
              <a:rPr lang="en-US" altLang="zh-CN" dirty="0">
                <a:ea typeface="+mn-ea"/>
                <a:cs typeface="+mn-ea"/>
                <a:sym typeface="+mn-lt"/>
              </a:rPr>
              <a:t>Cannot increase memory without increasing number  of parameters</a:t>
            </a:r>
          </a:p>
          <a:p>
            <a:r>
              <a:rPr lang="en-US" altLang="zh-CN" dirty="0">
                <a:ea typeface="+mn-ea"/>
                <a:cs typeface="+mn-ea"/>
                <a:sym typeface="+mn-lt"/>
              </a:rPr>
              <a:t>Need for compartmentalized memory</a:t>
            </a:r>
          </a:p>
          <a:p>
            <a:r>
              <a:rPr lang="en-US" altLang="zh-CN" dirty="0">
                <a:ea typeface="+mn-ea"/>
                <a:cs typeface="+mn-ea"/>
                <a:sym typeface="+mn-lt"/>
              </a:rPr>
              <a:t>Read/Write should be asynchronous</a:t>
            </a:r>
          </a:p>
          <a:p>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19</a:t>
            </a:fld>
            <a:endParaRPr lang="zh-CN" altLang="en-US">
              <a:cs typeface="+mn-ea"/>
              <a:sym typeface="+mn-lt"/>
            </a:endParaRPr>
          </a:p>
        </p:txBody>
      </p:sp>
    </p:spTree>
    <p:extLst>
      <p:ext uri="{BB962C8B-B14F-4D97-AF65-F5344CB8AC3E}">
        <p14:creationId xmlns:p14="http://schemas.microsoft.com/office/powerpoint/2010/main" val="856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 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2</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154516" y="1427475"/>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Tree>
    <p:extLst>
      <p:ext uri="{BB962C8B-B14F-4D97-AF65-F5344CB8AC3E}">
        <p14:creationId xmlns:p14="http://schemas.microsoft.com/office/powerpoint/2010/main" val="180169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25" dirty="0">
                <a:ea typeface="+mn-ea"/>
                <a:cs typeface="+mn-ea"/>
                <a:sym typeface="+mn-lt"/>
              </a:rPr>
              <a:t>End-To-End </a:t>
            </a:r>
            <a:r>
              <a:rPr lang="en-US" altLang="zh-CN" spc="-10" dirty="0">
                <a:ea typeface="+mn-ea"/>
                <a:cs typeface="+mn-ea"/>
                <a:sym typeface="+mn-lt"/>
              </a:rPr>
              <a:t>Memory </a:t>
            </a:r>
            <a:r>
              <a:rPr lang="en-US" altLang="zh-CN" spc="-20" dirty="0">
                <a:ea typeface="+mn-ea"/>
                <a:cs typeface="+mn-ea"/>
                <a:sym typeface="+mn-lt"/>
              </a:rPr>
              <a:t>Networks</a:t>
            </a:r>
            <a:br>
              <a:rPr lang="en-US" altLang="zh-CN" dirty="0">
                <a:ea typeface="+mn-ea"/>
                <a:cs typeface="+mn-ea"/>
                <a:sym typeface="+mn-lt"/>
              </a:rPr>
            </a:b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20</a:t>
            </a:fld>
            <a:endParaRPr lang="zh-CN" altLang="en-US">
              <a:cs typeface="+mn-ea"/>
              <a:sym typeface="+mn-lt"/>
            </a:endParaRPr>
          </a:p>
        </p:txBody>
      </p:sp>
      <p:pic>
        <p:nvPicPr>
          <p:cNvPr id="20" name="图片 19">
            <a:extLst>
              <a:ext uri="{FF2B5EF4-FFF2-40B4-BE49-F238E27FC236}">
                <a16:creationId xmlns:a16="http://schemas.microsoft.com/office/drawing/2014/main" id="{5E42C416-7AE9-42D1-9F7F-21ACF6D612A6}"/>
              </a:ext>
            </a:extLst>
          </p:cNvPr>
          <p:cNvPicPr>
            <a:picLocks noChangeAspect="1"/>
          </p:cNvPicPr>
          <p:nvPr/>
        </p:nvPicPr>
        <p:blipFill>
          <a:blip r:embed="rId2"/>
          <a:stretch>
            <a:fillRect/>
          </a:stretch>
        </p:blipFill>
        <p:spPr>
          <a:xfrm>
            <a:off x="783882" y="1218451"/>
            <a:ext cx="7308220" cy="5137900"/>
          </a:xfrm>
          <a:prstGeom prst="rect">
            <a:avLst/>
          </a:prstGeom>
        </p:spPr>
      </p:pic>
    </p:spTree>
    <p:extLst>
      <p:ext uri="{BB962C8B-B14F-4D97-AF65-F5344CB8AC3E}">
        <p14:creationId xmlns:p14="http://schemas.microsoft.com/office/powerpoint/2010/main" val="30884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25" dirty="0">
                <a:ea typeface="+mn-ea"/>
                <a:cs typeface="+mn-ea"/>
                <a:sym typeface="+mn-lt"/>
              </a:rPr>
              <a:t>Mul</a:t>
            </a:r>
            <a:r>
              <a:rPr lang="en-US" altLang="zh-CN" spc="-20" dirty="0">
                <a:ea typeface="+mn-ea"/>
                <a:cs typeface="+mn-ea"/>
                <a:sym typeface="+mn-lt"/>
              </a:rPr>
              <a:t>t</a:t>
            </a:r>
            <a:r>
              <a:rPr lang="en-US" altLang="zh-CN" spc="-30" dirty="0">
                <a:ea typeface="+mn-ea"/>
                <a:cs typeface="+mn-ea"/>
                <a:sym typeface="+mn-lt"/>
              </a:rPr>
              <a:t>i</a:t>
            </a:r>
            <a:r>
              <a:rPr lang="en-US" altLang="zh-CN" spc="-10" dirty="0">
                <a:ea typeface="+mn-ea"/>
                <a:cs typeface="+mn-ea"/>
                <a:sym typeface="+mn-lt"/>
              </a:rPr>
              <a:t>-</a:t>
            </a:r>
            <a:r>
              <a:rPr lang="en-US" altLang="zh-CN" spc="-15" dirty="0">
                <a:ea typeface="+mn-ea"/>
                <a:cs typeface="+mn-ea"/>
                <a:sym typeface="+mn-lt"/>
              </a:rPr>
              <a:t>hop  </a:t>
            </a:r>
            <a:r>
              <a:rPr lang="en-US" altLang="zh-CN" spc="-20" dirty="0">
                <a:ea typeface="+mn-ea"/>
                <a:cs typeface="+mn-ea"/>
                <a:sym typeface="+mn-lt"/>
              </a:rPr>
              <a:t>MemN2N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21</a:t>
            </a:fld>
            <a:endParaRPr lang="zh-CN" altLang="en-US">
              <a:cs typeface="+mn-ea"/>
              <a:sym typeface="+mn-lt"/>
            </a:endParaRPr>
          </a:p>
        </p:txBody>
      </p:sp>
      <p:pic>
        <p:nvPicPr>
          <p:cNvPr id="21" name="图片 20">
            <a:extLst>
              <a:ext uri="{FF2B5EF4-FFF2-40B4-BE49-F238E27FC236}">
                <a16:creationId xmlns:a16="http://schemas.microsoft.com/office/drawing/2014/main" id="{C2EE14DE-3E8F-4568-A2C2-EF1852A045D0}"/>
              </a:ext>
            </a:extLst>
          </p:cNvPr>
          <p:cNvPicPr>
            <a:picLocks noChangeAspect="1"/>
          </p:cNvPicPr>
          <p:nvPr/>
        </p:nvPicPr>
        <p:blipFill>
          <a:blip r:embed="rId2"/>
          <a:stretch>
            <a:fillRect/>
          </a:stretch>
        </p:blipFill>
        <p:spPr>
          <a:xfrm>
            <a:off x="628649" y="1263631"/>
            <a:ext cx="7665606" cy="5092720"/>
          </a:xfrm>
          <a:prstGeom prst="rect">
            <a:avLst/>
          </a:prstGeom>
        </p:spPr>
      </p:pic>
    </p:spTree>
    <p:extLst>
      <p:ext uri="{BB962C8B-B14F-4D97-AF65-F5344CB8AC3E}">
        <p14:creationId xmlns:p14="http://schemas.microsoft.com/office/powerpoint/2010/main" val="21696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40" dirty="0">
                <a:ea typeface="+mn-ea"/>
                <a:cs typeface="+mn-ea"/>
                <a:sym typeface="+mn-lt"/>
              </a:rPr>
              <a:t>Neural </a:t>
            </a:r>
            <a:r>
              <a:rPr lang="en-US" altLang="zh-CN" spc="-30" dirty="0">
                <a:ea typeface="+mn-ea"/>
                <a:cs typeface="+mn-ea"/>
                <a:sym typeface="+mn-lt"/>
              </a:rPr>
              <a:t>Architectures </a:t>
            </a:r>
            <a:r>
              <a:rPr lang="en-US" altLang="zh-CN" spc="-35" dirty="0">
                <a:ea typeface="+mn-ea"/>
                <a:cs typeface="+mn-ea"/>
                <a:sym typeface="+mn-lt"/>
              </a:rPr>
              <a:t>with</a:t>
            </a:r>
            <a:r>
              <a:rPr lang="en-US" altLang="zh-CN" spc="15" dirty="0">
                <a:ea typeface="+mn-ea"/>
                <a:cs typeface="+mn-ea"/>
                <a:sym typeface="+mn-lt"/>
              </a:rPr>
              <a:t> </a:t>
            </a:r>
            <a:r>
              <a:rPr lang="en-US" altLang="zh-CN" spc="-25" dirty="0">
                <a:ea typeface="+mn-ea"/>
                <a:cs typeface="+mn-ea"/>
                <a:sym typeface="+mn-lt"/>
              </a:rPr>
              <a:t>Memory</a:t>
            </a:r>
            <a:endParaRPr lang="zh-CN" altLang="en-US"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a:xfrm>
            <a:off x="628650" y="1474367"/>
            <a:ext cx="7886700" cy="4561919"/>
          </a:xfrm>
        </p:spPr>
        <p:txBody>
          <a:bodyPr>
            <a:normAutofit fontScale="85000" lnSpcReduction="10000"/>
          </a:bodyPr>
          <a:lstStyle/>
          <a:p>
            <a:pPr marL="184150" marR="480695" indent="-171450">
              <a:lnSpc>
                <a:spcPts val="2020"/>
              </a:lnSpc>
              <a:spcBef>
                <a:spcPts val="580"/>
              </a:spcBef>
              <a:buFont typeface="Arial"/>
              <a:buChar char="•"/>
              <a:tabLst>
                <a:tab pos="184150" algn="l"/>
              </a:tabLst>
            </a:pPr>
            <a:r>
              <a:rPr lang="en-US" altLang="zh-CN" spc="-10" dirty="0">
                <a:ea typeface="+mn-ea"/>
                <a:cs typeface="+mn-ea"/>
                <a:sym typeface="+mn-lt"/>
              </a:rPr>
              <a:t>Antoine </a:t>
            </a:r>
            <a:r>
              <a:rPr lang="en-US" altLang="zh-CN" spc="-5" dirty="0" err="1">
                <a:ea typeface="+mn-ea"/>
                <a:cs typeface="+mn-ea"/>
                <a:sym typeface="+mn-lt"/>
              </a:rPr>
              <a:t>Bordes</a:t>
            </a:r>
            <a:r>
              <a:rPr lang="en-US" altLang="zh-CN" spc="-5" dirty="0">
                <a:ea typeface="+mn-ea"/>
                <a:cs typeface="+mn-ea"/>
                <a:sym typeface="+mn-lt"/>
              </a:rPr>
              <a:t>, </a:t>
            </a:r>
            <a:r>
              <a:rPr lang="en-US" altLang="zh-CN" spc="-30" dirty="0">
                <a:ea typeface="+mn-ea"/>
                <a:cs typeface="+mn-ea"/>
                <a:sym typeface="+mn-lt"/>
              </a:rPr>
              <a:t>Y-Lan </a:t>
            </a:r>
            <a:r>
              <a:rPr lang="en-US" altLang="zh-CN" spc="-10" dirty="0" err="1">
                <a:ea typeface="+mn-ea"/>
                <a:cs typeface="+mn-ea"/>
                <a:sym typeface="+mn-lt"/>
              </a:rPr>
              <a:t>Boureau</a:t>
            </a:r>
            <a:r>
              <a:rPr lang="en-US" altLang="zh-CN" spc="-10" dirty="0">
                <a:ea typeface="+mn-ea"/>
                <a:cs typeface="+mn-ea"/>
                <a:sym typeface="+mn-lt"/>
              </a:rPr>
              <a:t>, </a:t>
            </a:r>
            <a:r>
              <a:rPr lang="en-US" altLang="zh-CN" dirty="0">
                <a:ea typeface="+mn-ea"/>
                <a:cs typeface="+mn-ea"/>
                <a:sym typeface="+mn-lt"/>
              </a:rPr>
              <a:t>Jason </a:t>
            </a:r>
            <a:r>
              <a:rPr lang="en-US" altLang="zh-CN" spc="-20" dirty="0">
                <a:ea typeface="+mn-ea"/>
                <a:cs typeface="+mn-ea"/>
                <a:sym typeface="+mn-lt"/>
              </a:rPr>
              <a:t>Weston, </a:t>
            </a:r>
            <a:r>
              <a:rPr lang="en-US" altLang="zh-CN" b="1" spc="-5" dirty="0">
                <a:ea typeface="+mn-ea"/>
                <a:cs typeface="+mn-ea"/>
                <a:sym typeface="+mn-lt"/>
              </a:rPr>
              <a:t>Learning </a:t>
            </a:r>
            <a:r>
              <a:rPr lang="en-US" altLang="zh-CN" b="1" spc="-10" dirty="0">
                <a:ea typeface="+mn-ea"/>
                <a:cs typeface="+mn-ea"/>
                <a:sym typeface="+mn-lt"/>
              </a:rPr>
              <a:t>End-to-End  Goal-Oriented </a:t>
            </a:r>
            <a:r>
              <a:rPr lang="en-US" altLang="zh-CN" b="1" dirty="0">
                <a:ea typeface="+mn-ea"/>
                <a:cs typeface="+mn-ea"/>
                <a:sym typeface="+mn-lt"/>
              </a:rPr>
              <a:t>Dialog, </a:t>
            </a:r>
            <a:r>
              <a:rPr lang="en-US" altLang="zh-CN" b="1" spc="-5" dirty="0">
                <a:ea typeface="+mn-ea"/>
                <a:cs typeface="+mn-ea"/>
                <a:sym typeface="+mn-lt"/>
              </a:rPr>
              <a:t>ICLR</a:t>
            </a:r>
            <a:r>
              <a:rPr lang="en-US" altLang="zh-CN" b="1" dirty="0">
                <a:ea typeface="+mn-ea"/>
                <a:cs typeface="+mn-ea"/>
                <a:sym typeface="+mn-lt"/>
              </a:rPr>
              <a:t> </a:t>
            </a:r>
            <a:r>
              <a:rPr lang="en-US" altLang="zh-CN" b="1" spc="-5" dirty="0">
                <a:ea typeface="+mn-ea"/>
                <a:cs typeface="+mn-ea"/>
                <a:sym typeface="+mn-lt"/>
              </a:rPr>
              <a:t>2017</a:t>
            </a:r>
            <a:endParaRPr lang="en-US" altLang="zh-CN" dirty="0">
              <a:ea typeface="+mn-ea"/>
              <a:cs typeface="+mn-ea"/>
              <a:sym typeface="+mn-lt"/>
            </a:endParaRPr>
          </a:p>
          <a:p>
            <a:pPr marL="184150" marR="499109" indent="-171450">
              <a:lnSpc>
                <a:spcPts val="2110"/>
              </a:lnSpc>
              <a:spcBef>
                <a:spcPts val="690"/>
              </a:spcBef>
              <a:buFont typeface="Arial"/>
              <a:buChar char="•"/>
              <a:tabLst>
                <a:tab pos="184150" algn="l"/>
              </a:tabLst>
            </a:pPr>
            <a:r>
              <a:rPr lang="en-US" altLang="zh-CN" spc="-40" dirty="0">
                <a:ea typeface="+mn-ea"/>
                <a:cs typeface="+mn-ea"/>
                <a:sym typeface="+mn-lt"/>
              </a:rPr>
              <a:t>Karol </a:t>
            </a:r>
            <a:r>
              <a:rPr lang="en-US" altLang="zh-CN" spc="-30" dirty="0" err="1">
                <a:ea typeface="+mn-ea"/>
                <a:cs typeface="+mn-ea"/>
                <a:sym typeface="+mn-lt"/>
              </a:rPr>
              <a:t>Kurach</a:t>
            </a:r>
            <a:r>
              <a:rPr lang="en-US" altLang="zh-CN" spc="-30" dirty="0">
                <a:ea typeface="+mn-ea"/>
                <a:cs typeface="+mn-ea"/>
                <a:sym typeface="+mn-lt"/>
              </a:rPr>
              <a:t>, </a:t>
            </a:r>
            <a:r>
              <a:rPr lang="en-US" altLang="zh-CN" spc="-25" dirty="0">
                <a:ea typeface="+mn-ea"/>
                <a:cs typeface="+mn-ea"/>
                <a:sym typeface="+mn-lt"/>
              </a:rPr>
              <a:t>Marcin </a:t>
            </a:r>
            <a:r>
              <a:rPr lang="en-US" altLang="zh-CN" spc="-20" dirty="0" err="1">
                <a:ea typeface="+mn-ea"/>
                <a:cs typeface="+mn-ea"/>
                <a:sym typeface="+mn-lt"/>
              </a:rPr>
              <a:t>Andrychowicz</a:t>
            </a:r>
            <a:r>
              <a:rPr lang="en-US" altLang="zh-CN" spc="-20" dirty="0">
                <a:ea typeface="+mn-ea"/>
                <a:cs typeface="+mn-ea"/>
                <a:sym typeface="+mn-lt"/>
              </a:rPr>
              <a:t> </a:t>
            </a:r>
            <a:r>
              <a:rPr lang="en-US" altLang="zh-CN" spc="-30" dirty="0">
                <a:ea typeface="+mn-ea"/>
                <a:cs typeface="+mn-ea"/>
                <a:sym typeface="+mn-lt"/>
              </a:rPr>
              <a:t>&amp; </a:t>
            </a:r>
            <a:r>
              <a:rPr lang="en-US" altLang="zh-CN" spc="-35" dirty="0">
                <a:ea typeface="+mn-ea"/>
                <a:cs typeface="+mn-ea"/>
                <a:sym typeface="+mn-lt"/>
              </a:rPr>
              <a:t>Ilya </a:t>
            </a:r>
            <a:r>
              <a:rPr lang="en-US" altLang="zh-CN" spc="-30" dirty="0" err="1">
                <a:ea typeface="+mn-ea"/>
                <a:cs typeface="+mn-ea"/>
                <a:sym typeface="+mn-lt"/>
              </a:rPr>
              <a:t>Sutskever</a:t>
            </a:r>
            <a:r>
              <a:rPr lang="en-US" altLang="zh-CN" spc="-30" dirty="0">
                <a:ea typeface="+mn-ea"/>
                <a:cs typeface="+mn-ea"/>
                <a:sym typeface="+mn-lt"/>
              </a:rPr>
              <a:t> </a:t>
            </a:r>
            <a:r>
              <a:rPr lang="en-US" altLang="zh-CN" sz="3600" spc="-112" baseline="1355" dirty="0">
                <a:ea typeface="+mn-ea"/>
                <a:cs typeface="+mn-ea"/>
                <a:sym typeface="+mn-lt"/>
              </a:rPr>
              <a:t>Neural </a:t>
            </a:r>
            <a:r>
              <a:rPr lang="en-US" altLang="zh-CN" sz="3600" spc="-97" baseline="1355" dirty="0">
                <a:ea typeface="+mn-ea"/>
                <a:cs typeface="+mn-ea"/>
                <a:sym typeface="+mn-lt"/>
              </a:rPr>
              <a:t>Random-  Access </a:t>
            </a:r>
            <a:r>
              <a:rPr lang="en-US" altLang="zh-CN" sz="3600" spc="-37" baseline="1355" dirty="0">
                <a:ea typeface="+mn-ea"/>
                <a:cs typeface="+mn-ea"/>
                <a:sym typeface="+mn-lt"/>
              </a:rPr>
              <a:t>Machines</a:t>
            </a:r>
            <a:r>
              <a:rPr lang="en-US" altLang="zh-CN" spc="-25" dirty="0">
                <a:ea typeface="+mn-ea"/>
                <a:cs typeface="+mn-ea"/>
                <a:sym typeface="+mn-lt"/>
              </a:rPr>
              <a:t>, </a:t>
            </a:r>
            <a:r>
              <a:rPr lang="en-US" altLang="zh-CN" spc="-15" dirty="0">
                <a:ea typeface="+mn-ea"/>
                <a:cs typeface="+mn-ea"/>
                <a:sym typeface="+mn-lt"/>
              </a:rPr>
              <a:t>ICLR,</a:t>
            </a:r>
            <a:r>
              <a:rPr lang="en-US" altLang="zh-CN" spc="-70" dirty="0">
                <a:ea typeface="+mn-ea"/>
                <a:cs typeface="+mn-ea"/>
                <a:sym typeface="+mn-lt"/>
              </a:rPr>
              <a:t> </a:t>
            </a:r>
            <a:r>
              <a:rPr lang="en-US" altLang="zh-CN" spc="-5" dirty="0">
                <a:ea typeface="+mn-ea"/>
                <a:cs typeface="+mn-ea"/>
                <a:sym typeface="+mn-lt"/>
              </a:rPr>
              <a:t>2016</a:t>
            </a:r>
            <a:endParaRPr lang="en-US" altLang="zh-CN" dirty="0">
              <a:ea typeface="+mn-ea"/>
              <a:cs typeface="+mn-ea"/>
              <a:sym typeface="+mn-lt"/>
            </a:endParaRPr>
          </a:p>
          <a:p>
            <a:pPr marL="184150" marR="5080" indent="-171450">
              <a:lnSpc>
                <a:spcPct val="79000"/>
              </a:lnSpc>
              <a:spcBef>
                <a:spcPts val="820"/>
              </a:spcBef>
              <a:buFont typeface="Arial"/>
              <a:buChar char="•"/>
              <a:tabLst>
                <a:tab pos="184150" algn="l"/>
              </a:tabLst>
            </a:pPr>
            <a:r>
              <a:rPr lang="en-US" altLang="zh-CN" spc="-20" dirty="0">
                <a:ea typeface="+mn-ea"/>
                <a:cs typeface="+mn-ea"/>
                <a:sym typeface="+mn-lt"/>
              </a:rPr>
              <a:t>Emilio </a:t>
            </a:r>
            <a:r>
              <a:rPr lang="en-US" altLang="zh-CN" spc="-30" dirty="0" err="1">
                <a:ea typeface="+mn-ea"/>
                <a:cs typeface="+mn-ea"/>
                <a:sym typeface="+mn-lt"/>
              </a:rPr>
              <a:t>Parisotto</a:t>
            </a:r>
            <a:r>
              <a:rPr lang="en-US" altLang="zh-CN" spc="-30" dirty="0">
                <a:ea typeface="+mn-ea"/>
                <a:cs typeface="+mn-ea"/>
                <a:sym typeface="+mn-lt"/>
              </a:rPr>
              <a:t> &amp; </a:t>
            </a:r>
            <a:r>
              <a:rPr lang="en-US" altLang="zh-CN" spc="-25" dirty="0">
                <a:ea typeface="+mn-ea"/>
                <a:cs typeface="+mn-ea"/>
                <a:sym typeface="+mn-lt"/>
              </a:rPr>
              <a:t>Ruslan </a:t>
            </a:r>
            <a:r>
              <a:rPr lang="en-US" altLang="zh-CN" spc="-25" dirty="0" err="1">
                <a:ea typeface="+mn-ea"/>
                <a:cs typeface="+mn-ea"/>
                <a:sym typeface="+mn-lt"/>
              </a:rPr>
              <a:t>Salakhutdinov</a:t>
            </a:r>
            <a:r>
              <a:rPr lang="en-US" altLang="zh-CN" spc="-25" dirty="0">
                <a:ea typeface="+mn-ea"/>
                <a:cs typeface="+mn-ea"/>
                <a:sym typeface="+mn-lt"/>
              </a:rPr>
              <a:t> </a:t>
            </a:r>
            <a:r>
              <a:rPr lang="en-US" altLang="zh-CN" sz="3600" spc="-112" baseline="1355" dirty="0">
                <a:ea typeface="+mn-ea"/>
                <a:cs typeface="+mn-ea"/>
                <a:sym typeface="+mn-lt"/>
              </a:rPr>
              <a:t>Neural </a:t>
            </a:r>
            <a:r>
              <a:rPr lang="en-US" altLang="zh-CN" sz="3600" spc="-15" baseline="1355" dirty="0">
                <a:ea typeface="+mn-ea"/>
                <a:cs typeface="+mn-ea"/>
                <a:sym typeface="+mn-lt"/>
              </a:rPr>
              <a:t>Map: </a:t>
            </a:r>
            <a:r>
              <a:rPr lang="en-US" altLang="zh-CN" sz="3600" spc="-120" baseline="1355" dirty="0">
                <a:ea typeface="+mn-ea"/>
                <a:cs typeface="+mn-ea"/>
                <a:sym typeface="+mn-lt"/>
              </a:rPr>
              <a:t>Structured </a:t>
            </a:r>
            <a:r>
              <a:rPr lang="en-US" altLang="zh-CN" sz="3600" spc="7" baseline="1355" dirty="0">
                <a:ea typeface="+mn-ea"/>
                <a:cs typeface="+mn-ea"/>
                <a:sym typeface="+mn-lt"/>
              </a:rPr>
              <a:t>Memory  </a:t>
            </a:r>
            <a:r>
              <a:rPr lang="en-US" altLang="zh-CN" sz="3600" spc="-135" baseline="1355" dirty="0">
                <a:ea typeface="+mn-ea"/>
                <a:cs typeface="+mn-ea"/>
                <a:sym typeface="+mn-lt"/>
              </a:rPr>
              <a:t>for </a:t>
            </a:r>
            <a:r>
              <a:rPr lang="en-US" altLang="zh-CN" sz="3600" spc="-82" baseline="1355" dirty="0">
                <a:ea typeface="+mn-ea"/>
                <a:cs typeface="+mn-ea"/>
                <a:sym typeface="+mn-lt"/>
              </a:rPr>
              <a:t>Deep </a:t>
            </a:r>
            <a:r>
              <a:rPr lang="en-US" altLang="zh-CN" sz="3600" spc="-142" baseline="1355" dirty="0">
                <a:ea typeface="+mn-ea"/>
                <a:cs typeface="+mn-ea"/>
                <a:sym typeface="+mn-lt"/>
              </a:rPr>
              <a:t>Reinforcement </a:t>
            </a:r>
            <a:r>
              <a:rPr lang="en-US" altLang="zh-CN" sz="3600" spc="-112" baseline="1355" dirty="0">
                <a:ea typeface="+mn-ea"/>
                <a:cs typeface="+mn-ea"/>
                <a:sym typeface="+mn-lt"/>
              </a:rPr>
              <a:t>Learning</a:t>
            </a:r>
            <a:r>
              <a:rPr lang="en-US" altLang="zh-CN" spc="-75" dirty="0">
                <a:ea typeface="+mn-ea"/>
                <a:cs typeface="+mn-ea"/>
                <a:sym typeface="+mn-lt"/>
              </a:rPr>
              <a:t>, </a:t>
            </a:r>
            <a:r>
              <a:rPr lang="en-US" altLang="zh-CN" spc="-55" dirty="0" err="1">
                <a:ea typeface="+mn-ea"/>
                <a:cs typeface="+mn-ea"/>
                <a:sym typeface="+mn-lt"/>
              </a:rPr>
              <a:t>ArXiv</a:t>
            </a:r>
            <a:r>
              <a:rPr lang="en-US" altLang="zh-CN" spc="-55" dirty="0">
                <a:ea typeface="+mn-ea"/>
                <a:cs typeface="+mn-ea"/>
                <a:sym typeface="+mn-lt"/>
              </a:rPr>
              <a:t>,</a:t>
            </a:r>
            <a:r>
              <a:rPr lang="en-US" altLang="zh-CN" spc="-145" dirty="0">
                <a:ea typeface="+mn-ea"/>
                <a:cs typeface="+mn-ea"/>
                <a:sym typeface="+mn-lt"/>
              </a:rPr>
              <a:t> </a:t>
            </a:r>
            <a:r>
              <a:rPr lang="en-US" altLang="zh-CN" spc="-5" dirty="0">
                <a:ea typeface="+mn-ea"/>
                <a:cs typeface="+mn-ea"/>
                <a:sym typeface="+mn-lt"/>
              </a:rPr>
              <a:t>2017</a:t>
            </a:r>
            <a:endParaRPr lang="en-US" altLang="zh-CN" dirty="0">
              <a:ea typeface="+mn-ea"/>
              <a:cs typeface="+mn-ea"/>
              <a:sym typeface="+mn-lt"/>
            </a:endParaRPr>
          </a:p>
          <a:p>
            <a:pPr marL="184150" marR="370840" indent="-171450">
              <a:lnSpc>
                <a:spcPct val="79000"/>
              </a:lnSpc>
              <a:spcBef>
                <a:spcPts val="815"/>
              </a:spcBef>
              <a:buFont typeface="Arial"/>
              <a:buChar char="•"/>
              <a:tabLst>
                <a:tab pos="184150" algn="l"/>
              </a:tabLst>
            </a:pPr>
            <a:r>
              <a:rPr lang="en-US" altLang="zh-CN" spc="-20" dirty="0">
                <a:ea typeface="+mn-ea"/>
                <a:cs typeface="+mn-ea"/>
                <a:sym typeface="+mn-lt"/>
              </a:rPr>
              <a:t>Oriol </a:t>
            </a:r>
            <a:r>
              <a:rPr lang="en-US" altLang="zh-CN" spc="-30" dirty="0" err="1">
                <a:ea typeface="+mn-ea"/>
                <a:cs typeface="+mn-ea"/>
                <a:sym typeface="+mn-lt"/>
              </a:rPr>
              <a:t>Vinyals,Meire</a:t>
            </a:r>
            <a:r>
              <a:rPr lang="en-US" altLang="zh-CN" spc="-30" dirty="0">
                <a:ea typeface="+mn-ea"/>
                <a:cs typeface="+mn-ea"/>
                <a:sym typeface="+mn-lt"/>
              </a:rPr>
              <a:t> </a:t>
            </a:r>
            <a:r>
              <a:rPr lang="en-US" altLang="zh-CN" spc="-25" dirty="0">
                <a:ea typeface="+mn-ea"/>
                <a:cs typeface="+mn-ea"/>
                <a:sym typeface="+mn-lt"/>
              </a:rPr>
              <a:t>Fortunato, </a:t>
            </a:r>
            <a:r>
              <a:rPr lang="en-US" altLang="zh-CN" spc="-30" dirty="0">
                <a:ea typeface="+mn-ea"/>
                <a:cs typeface="+mn-ea"/>
                <a:sym typeface="+mn-lt"/>
              </a:rPr>
              <a:t>Navdeep </a:t>
            </a:r>
            <a:r>
              <a:rPr lang="en-US" altLang="zh-CN" spc="-20" dirty="0" err="1">
                <a:ea typeface="+mn-ea"/>
                <a:cs typeface="+mn-ea"/>
                <a:sym typeface="+mn-lt"/>
              </a:rPr>
              <a:t>Jaitly</a:t>
            </a:r>
            <a:r>
              <a:rPr lang="en-US" altLang="zh-CN" spc="-20" dirty="0">
                <a:ea typeface="+mn-ea"/>
                <a:cs typeface="+mn-ea"/>
                <a:sym typeface="+mn-lt"/>
              </a:rPr>
              <a:t> </a:t>
            </a:r>
            <a:r>
              <a:rPr lang="en-US" altLang="zh-CN" sz="3600" spc="-135" baseline="1355" dirty="0">
                <a:ea typeface="+mn-ea"/>
                <a:cs typeface="+mn-ea"/>
                <a:sym typeface="+mn-lt"/>
              </a:rPr>
              <a:t>Pointer </a:t>
            </a:r>
            <a:r>
              <a:rPr lang="en-US" altLang="zh-CN" sz="3600" spc="-89" baseline="1355" dirty="0">
                <a:ea typeface="+mn-ea"/>
                <a:cs typeface="+mn-ea"/>
                <a:sym typeface="+mn-lt"/>
              </a:rPr>
              <a:t>Networks</a:t>
            </a:r>
            <a:r>
              <a:rPr lang="en-US" altLang="zh-CN" spc="-60" dirty="0">
                <a:ea typeface="+mn-ea"/>
                <a:cs typeface="+mn-ea"/>
                <a:sym typeface="+mn-lt"/>
              </a:rPr>
              <a:t>, </a:t>
            </a:r>
            <a:r>
              <a:rPr lang="en-US" altLang="zh-CN" spc="-55" dirty="0" err="1">
                <a:ea typeface="+mn-ea"/>
                <a:cs typeface="+mn-ea"/>
                <a:sym typeface="+mn-lt"/>
              </a:rPr>
              <a:t>ArXiv</a:t>
            </a:r>
            <a:r>
              <a:rPr lang="en-US" altLang="zh-CN" spc="-55" dirty="0">
                <a:ea typeface="+mn-ea"/>
                <a:cs typeface="+mn-ea"/>
                <a:sym typeface="+mn-lt"/>
              </a:rPr>
              <a:t>,  </a:t>
            </a:r>
            <a:r>
              <a:rPr lang="en-US" altLang="zh-CN" spc="-5" dirty="0">
                <a:ea typeface="+mn-ea"/>
                <a:cs typeface="+mn-ea"/>
                <a:sym typeface="+mn-lt"/>
              </a:rPr>
              <a:t>2017</a:t>
            </a:r>
            <a:endParaRPr lang="en-US" altLang="zh-CN" dirty="0">
              <a:ea typeface="+mn-ea"/>
              <a:cs typeface="+mn-ea"/>
              <a:sym typeface="+mn-lt"/>
            </a:endParaRPr>
          </a:p>
          <a:p>
            <a:pPr marL="184150" marR="477520" indent="-171450">
              <a:lnSpc>
                <a:spcPts val="2060"/>
              </a:lnSpc>
              <a:spcBef>
                <a:spcPts val="740"/>
              </a:spcBef>
              <a:buFont typeface="Arial"/>
              <a:buChar char="•"/>
              <a:tabLst>
                <a:tab pos="184150" algn="l"/>
              </a:tabLst>
            </a:pPr>
            <a:r>
              <a:rPr lang="en-US" altLang="zh-CN" spc="-20" dirty="0">
                <a:ea typeface="+mn-ea"/>
                <a:cs typeface="+mn-ea"/>
                <a:sym typeface="+mn-lt"/>
              </a:rPr>
              <a:t>Jack W </a:t>
            </a:r>
            <a:r>
              <a:rPr lang="en-US" altLang="zh-CN" spc="-25" dirty="0">
                <a:ea typeface="+mn-ea"/>
                <a:cs typeface="+mn-ea"/>
                <a:sym typeface="+mn-lt"/>
              </a:rPr>
              <a:t>Rae </a:t>
            </a:r>
            <a:r>
              <a:rPr lang="en-US" altLang="zh-CN" spc="-20" dirty="0">
                <a:ea typeface="+mn-ea"/>
                <a:cs typeface="+mn-ea"/>
                <a:sym typeface="+mn-lt"/>
              </a:rPr>
              <a:t>et al., </a:t>
            </a:r>
            <a:r>
              <a:rPr lang="en-US" altLang="zh-CN" sz="3600" spc="-135" baseline="1355" dirty="0">
                <a:ea typeface="+mn-ea"/>
                <a:cs typeface="+mn-ea"/>
                <a:sym typeface="+mn-lt"/>
              </a:rPr>
              <a:t>Scaling </a:t>
            </a:r>
            <a:r>
              <a:rPr lang="en-US" altLang="zh-CN" sz="3600" spc="-67" baseline="1355" dirty="0">
                <a:ea typeface="+mn-ea"/>
                <a:cs typeface="+mn-ea"/>
                <a:sym typeface="+mn-lt"/>
              </a:rPr>
              <a:t>Memory-Augmented </a:t>
            </a:r>
            <a:r>
              <a:rPr lang="en-US" altLang="zh-CN" sz="3600" spc="-112" baseline="1355" dirty="0">
                <a:ea typeface="+mn-ea"/>
                <a:cs typeface="+mn-ea"/>
                <a:sym typeface="+mn-lt"/>
              </a:rPr>
              <a:t>Neural </a:t>
            </a:r>
            <a:r>
              <a:rPr lang="en-US" altLang="zh-CN" sz="3600" spc="-97" baseline="1355" dirty="0">
                <a:ea typeface="+mn-ea"/>
                <a:cs typeface="+mn-ea"/>
                <a:sym typeface="+mn-lt"/>
              </a:rPr>
              <a:t>Networks</a:t>
            </a:r>
            <a:r>
              <a:rPr lang="en-US" altLang="zh-CN" sz="3600" spc="-427" baseline="1355" dirty="0">
                <a:ea typeface="+mn-ea"/>
                <a:cs typeface="+mn-ea"/>
                <a:sym typeface="+mn-lt"/>
              </a:rPr>
              <a:t> </a:t>
            </a:r>
            <a:r>
              <a:rPr lang="en-US" altLang="zh-CN" sz="3600" spc="-135" baseline="1355" dirty="0">
                <a:ea typeface="+mn-ea"/>
                <a:cs typeface="+mn-ea"/>
                <a:sym typeface="+mn-lt"/>
              </a:rPr>
              <a:t>with </a:t>
            </a:r>
            <a:r>
              <a:rPr lang="en-US" altLang="zh-CN" spc="-90" dirty="0">
                <a:ea typeface="+mn-ea"/>
                <a:cs typeface="+mn-ea"/>
                <a:sym typeface="+mn-lt"/>
              </a:rPr>
              <a:t> </a:t>
            </a:r>
            <a:r>
              <a:rPr lang="en-US" altLang="zh-CN" spc="-70" dirty="0">
                <a:ea typeface="+mn-ea"/>
                <a:cs typeface="+mn-ea"/>
                <a:sym typeface="+mn-lt"/>
              </a:rPr>
              <a:t>Sparse </a:t>
            </a:r>
            <a:r>
              <a:rPr lang="en-US" altLang="zh-CN" spc="-80" dirty="0">
                <a:ea typeface="+mn-ea"/>
                <a:cs typeface="+mn-ea"/>
                <a:sym typeface="+mn-lt"/>
              </a:rPr>
              <a:t>Reads </a:t>
            </a:r>
            <a:r>
              <a:rPr lang="en-US" altLang="zh-CN" spc="-60" dirty="0">
                <a:ea typeface="+mn-ea"/>
                <a:cs typeface="+mn-ea"/>
                <a:sym typeface="+mn-lt"/>
              </a:rPr>
              <a:t>and </a:t>
            </a:r>
            <a:r>
              <a:rPr lang="en-US" altLang="zh-CN" spc="-95" dirty="0">
                <a:ea typeface="+mn-ea"/>
                <a:cs typeface="+mn-ea"/>
                <a:sym typeface="+mn-lt"/>
              </a:rPr>
              <a:t>Writes, </a:t>
            </a:r>
            <a:r>
              <a:rPr lang="en-US" altLang="zh-CN" spc="-80" dirty="0" err="1">
                <a:ea typeface="+mn-ea"/>
                <a:cs typeface="+mn-ea"/>
                <a:sym typeface="+mn-lt"/>
              </a:rPr>
              <a:t>ArXiv</a:t>
            </a:r>
            <a:r>
              <a:rPr lang="en-US" altLang="zh-CN" spc="-425" dirty="0">
                <a:ea typeface="+mn-ea"/>
                <a:cs typeface="+mn-ea"/>
                <a:sym typeface="+mn-lt"/>
              </a:rPr>
              <a:t> </a:t>
            </a:r>
            <a:r>
              <a:rPr lang="en-US" altLang="zh-CN" spc="-20" dirty="0">
                <a:ea typeface="+mn-ea"/>
                <a:cs typeface="+mn-ea"/>
                <a:sym typeface="+mn-lt"/>
              </a:rPr>
              <a:t>2016</a:t>
            </a:r>
            <a:endParaRPr lang="en-US" altLang="zh-CN" dirty="0">
              <a:ea typeface="+mn-ea"/>
              <a:cs typeface="+mn-ea"/>
              <a:sym typeface="+mn-lt"/>
            </a:endParaRPr>
          </a:p>
          <a:p>
            <a:pPr marL="184150" marR="469900" indent="-171450">
              <a:lnSpc>
                <a:spcPct val="80300"/>
              </a:lnSpc>
              <a:spcBef>
                <a:spcPts val="819"/>
              </a:spcBef>
              <a:buFont typeface="Arial"/>
              <a:buChar char="•"/>
              <a:tabLst>
                <a:tab pos="184150" algn="l"/>
              </a:tabLst>
            </a:pPr>
            <a:r>
              <a:rPr lang="en-US" altLang="zh-CN" spc="-30" dirty="0" err="1">
                <a:ea typeface="+mn-ea"/>
                <a:cs typeface="+mn-ea"/>
                <a:sym typeface="+mn-lt"/>
              </a:rPr>
              <a:t>Junhyuk</a:t>
            </a:r>
            <a:r>
              <a:rPr lang="en-US" altLang="zh-CN" spc="-30" dirty="0">
                <a:ea typeface="+mn-ea"/>
                <a:cs typeface="+mn-ea"/>
                <a:sym typeface="+mn-lt"/>
              </a:rPr>
              <a:t> </a:t>
            </a:r>
            <a:r>
              <a:rPr lang="en-US" altLang="zh-CN" spc="-20" dirty="0">
                <a:ea typeface="+mn-ea"/>
                <a:cs typeface="+mn-ea"/>
                <a:sym typeface="+mn-lt"/>
              </a:rPr>
              <a:t>Oh, </a:t>
            </a:r>
            <a:r>
              <a:rPr lang="en-US" altLang="zh-CN" spc="-35" dirty="0" err="1">
                <a:ea typeface="+mn-ea"/>
                <a:cs typeface="+mn-ea"/>
                <a:sym typeface="+mn-lt"/>
              </a:rPr>
              <a:t>Valliappa</a:t>
            </a:r>
            <a:r>
              <a:rPr lang="en-US" altLang="zh-CN" spc="-35" dirty="0">
                <a:ea typeface="+mn-ea"/>
                <a:cs typeface="+mn-ea"/>
                <a:sym typeface="+mn-lt"/>
              </a:rPr>
              <a:t> </a:t>
            </a:r>
            <a:r>
              <a:rPr lang="en-US" altLang="zh-CN" spc="-25" dirty="0" err="1">
                <a:ea typeface="+mn-ea"/>
                <a:cs typeface="+mn-ea"/>
                <a:sym typeface="+mn-lt"/>
              </a:rPr>
              <a:t>Chockalingam</a:t>
            </a:r>
            <a:r>
              <a:rPr lang="en-US" altLang="zh-CN" spc="-25" dirty="0">
                <a:ea typeface="+mn-ea"/>
                <a:cs typeface="+mn-ea"/>
                <a:sym typeface="+mn-lt"/>
              </a:rPr>
              <a:t>, </a:t>
            </a:r>
            <a:r>
              <a:rPr lang="en-US" altLang="zh-CN" spc="-20" dirty="0">
                <a:ea typeface="+mn-ea"/>
                <a:cs typeface="+mn-ea"/>
                <a:sym typeface="+mn-lt"/>
              </a:rPr>
              <a:t>Satinder Singh, </a:t>
            </a:r>
            <a:r>
              <a:rPr lang="en-US" altLang="zh-CN" spc="-20" dirty="0" err="1">
                <a:ea typeface="+mn-ea"/>
                <a:cs typeface="+mn-ea"/>
                <a:sym typeface="+mn-lt"/>
              </a:rPr>
              <a:t>Honglak</a:t>
            </a:r>
            <a:r>
              <a:rPr lang="en-US" altLang="zh-CN" spc="-20" dirty="0">
                <a:ea typeface="+mn-ea"/>
                <a:cs typeface="+mn-ea"/>
                <a:sym typeface="+mn-lt"/>
              </a:rPr>
              <a:t> </a:t>
            </a:r>
            <a:r>
              <a:rPr lang="en-US" altLang="zh-CN" spc="-15" dirty="0">
                <a:ea typeface="+mn-ea"/>
                <a:cs typeface="+mn-ea"/>
                <a:sym typeface="+mn-lt"/>
              </a:rPr>
              <a:t>Lee,  </a:t>
            </a:r>
            <a:r>
              <a:rPr lang="en-US" altLang="zh-CN" spc="-80" dirty="0">
                <a:ea typeface="+mn-ea"/>
                <a:cs typeface="+mn-ea"/>
                <a:sym typeface="+mn-lt"/>
              </a:rPr>
              <a:t>Control</a:t>
            </a:r>
            <a:r>
              <a:rPr lang="en-US" altLang="zh-CN" spc="-140" dirty="0">
                <a:ea typeface="+mn-ea"/>
                <a:cs typeface="+mn-ea"/>
                <a:sym typeface="+mn-lt"/>
              </a:rPr>
              <a:t> </a:t>
            </a:r>
            <a:r>
              <a:rPr lang="en-US" altLang="zh-CN" spc="-70" dirty="0">
                <a:ea typeface="+mn-ea"/>
                <a:cs typeface="+mn-ea"/>
                <a:sym typeface="+mn-lt"/>
              </a:rPr>
              <a:t>of</a:t>
            </a:r>
            <a:r>
              <a:rPr lang="en-US" altLang="zh-CN" spc="-140" dirty="0">
                <a:ea typeface="+mn-ea"/>
                <a:cs typeface="+mn-ea"/>
                <a:sym typeface="+mn-lt"/>
              </a:rPr>
              <a:t> </a:t>
            </a:r>
            <a:r>
              <a:rPr lang="en-US" altLang="zh-CN" spc="-55" dirty="0">
                <a:ea typeface="+mn-ea"/>
                <a:cs typeface="+mn-ea"/>
                <a:sym typeface="+mn-lt"/>
              </a:rPr>
              <a:t>Memory,</a:t>
            </a:r>
            <a:r>
              <a:rPr lang="en-US" altLang="zh-CN" spc="-140" dirty="0">
                <a:ea typeface="+mn-ea"/>
                <a:cs typeface="+mn-ea"/>
                <a:sym typeface="+mn-lt"/>
              </a:rPr>
              <a:t> </a:t>
            </a:r>
            <a:r>
              <a:rPr lang="en-US" altLang="zh-CN" spc="-100" dirty="0">
                <a:ea typeface="+mn-ea"/>
                <a:cs typeface="+mn-ea"/>
                <a:sym typeface="+mn-lt"/>
              </a:rPr>
              <a:t>Active</a:t>
            </a:r>
            <a:r>
              <a:rPr lang="en-US" altLang="zh-CN" spc="-135" dirty="0">
                <a:ea typeface="+mn-ea"/>
                <a:cs typeface="+mn-ea"/>
                <a:sym typeface="+mn-lt"/>
              </a:rPr>
              <a:t> </a:t>
            </a:r>
            <a:r>
              <a:rPr lang="en-US" altLang="zh-CN" spc="-105" dirty="0">
                <a:ea typeface="+mn-ea"/>
                <a:cs typeface="+mn-ea"/>
                <a:sym typeface="+mn-lt"/>
              </a:rPr>
              <a:t>Perception,</a:t>
            </a:r>
            <a:r>
              <a:rPr lang="en-US" altLang="zh-CN" spc="-140" dirty="0">
                <a:ea typeface="+mn-ea"/>
                <a:cs typeface="+mn-ea"/>
                <a:sym typeface="+mn-lt"/>
              </a:rPr>
              <a:t> </a:t>
            </a:r>
            <a:r>
              <a:rPr lang="en-US" altLang="zh-CN" spc="-60" dirty="0">
                <a:ea typeface="+mn-ea"/>
                <a:cs typeface="+mn-ea"/>
                <a:sym typeface="+mn-lt"/>
              </a:rPr>
              <a:t>and</a:t>
            </a:r>
            <a:r>
              <a:rPr lang="en-US" altLang="zh-CN" spc="-140" dirty="0">
                <a:ea typeface="+mn-ea"/>
                <a:cs typeface="+mn-ea"/>
                <a:sym typeface="+mn-lt"/>
              </a:rPr>
              <a:t> </a:t>
            </a:r>
            <a:r>
              <a:rPr lang="en-US" altLang="zh-CN" spc="-75" dirty="0">
                <a:ea typeface="+mn-ea"/>
                <a:cs typeface="+mn-ea"/>
                <a:sym typeface="+mn-lt"/>
              </a:rPr>
              <a:t>Action</a:t>
            </a:r>
            <a:r>
              <a:rPr lang="en-US" altLang="zh-CN" spc="-145" dirty="0">
                <a:ea typeface="+mn-ea"/>
                <a:cs typeface="+mn-ea"/>
                <a:sym typeface="+mn-lt"/>
              </a:rPr>
              <a:t> </a:t>
            </a:r>
            <a:r>
              <a:rPr lang="en-US" altLang="zh-CN" spc="-80" dirty="0">
                <a:ea typeface="+mn-ea"/>
                <a:cs typeface="+mn-ea"/>
                <a:sym typeface="+mn-lt"/>
              </a:rPr>
              <a:t>in</a:t>
            </a:r>
            <a:r>
              <a:rPr lang="en-US" altLang="zh-CN" spc="-140" dirty="0">
                <a:ea typeface="+mn-ea"/>
                <a:cs typeface="+mn-ea"/>
                <a:sym typeface="+mn-lt"/>
              </a:rPr>
              <a:t> </a:t>
            </a:r>
            <a:r>
              <a:rPr lang="en-US" altLang="zh-CN" spc="-80" dirty="0">
                <a:ea typeface="+mn-ea"/>
                <a:cs typeface="+mn-ea"/>
                <a:sym typeface="+mn-lt"/>
              </a:rPr>
              <a:t>Minecraft,</a:t>
            </a:r>
            <a:r>
              <a:rPr lang="en-US" altLang="zh-CN" spc="-140" dirty="0">
                <a:ea typeface="+mn-ea"/>
                <a:cs typeface="+mn-ea"/>
                <a:sym typeface="+mn-lt"/>
              </a:rPr>
              <a:t> </a:t>
            </a:r>
            <a:r>
              <a:rPr lang="en-US" altLang="zh-CN" spc="-5" dirty="0">
                <a:ea typeface="+mn-ea"/>
                <a:cs typeface="+mn-ea"/>
                <a:sym typeface="+mn-lt"/>
              </a:rPr>
              <a:t>ICML  </a:t>
            </a:r>
            <a:r>
              <a:rPr lang="en-US" altLang="zh-CN" spc="-20" dirty="0">
                <a:ea typeface="+mn-ea"/>
                <a:cs typeface="+mn-ea"/>
                <a:sym typeface="+mn-lt"/>
              </a:rPr>
              <a:t>2016</a:t>
            </a:r>
            <a:endParaRPr lang="en-US" altLang="zh-CN" dirty="0">
              <a:ea typeface="+mn-ea"/>
              <a:cs typeface="+mn-ea"/>
              <a:sym typeface="+mn-lt"/>
            </a:endParaRPr>
          </a:p>
          <a:p>
            <a:pPr marL="184150" marR="100330" indent="-171450">
              <a:lnSpc>
                <a:spcPct val="79600"/>
              </a:lnSpc>
              <a:spcBef>
                <a:spcPts val="840"/>
              </a:spcBef>
              <a:buFont typeface="Arial"/>
              <a:buChar char="•"/>
              <a:tabLst>
                <a:tab pos="184150" algn="l"/>
              </a:tabLst>
            </a:pPr>
            <a:r>
              <a:rPr lang="en-US" altLang="zh-CN" spc="-30" dirty="0">
                <a:ea typeface="+mn-ea"/>
                <a:cs typeface="+mn-ea"/>
                <a:sym typeface="+mn-lt"/>
              </a:rPr>
              <a:t>Wojciech </a:t>
            </a:r>
            <a:r>
              <a:rPr lang="en-US" altLang="zh-CN" spc="-20" dirty="0">
                <a:ea typeface="+mn-ea"/>
                <a:cs typeface="+mn-ea"/>
                <a:sym typeface="+mn-lt"/>
              </a:rPr>
              <a:t>Zaremba, </a:t>
            </a:r>
            <a:r>
              <a:rPr lang="en-US" altLang="zh-CN" spc="-35" dirty="0">
                <a:ea typeface="+mn-ea"/>
                <a:cs typeface="+mn-ea"/>
                <a:sym typeface="+mn-lt"/>
              </a:rPr>
              <a:t>Ilya </a:t>
            </a:r>
            <a:r>
              <a:rPr lang="en-US" altLang="zh-CN" spc="-50" dirty="0" err="1">
                <a:ea typeface="+mn-ea"/>
                <a:cs typeface="+mn-ea"/>
                <a:sym typeface="+mn-lt"/>
              </a:rPr>
              <a:t>Sutskever</a:t>
            </a:r>
            <a:r>
              <a:rPr lang="en-US" altLang="zh-CN" spc="-50" dirty="0">
                <a:ea typeface="+mn-ea"/>
                <a:cs typeface="+mn-ea"/>
                <a:sym typeface="+mn-lt"/>
              </a:rPr>
              <a:t>, </a:t>
            </a:r>
            <a:r>
              <a:rPr lang="en-US" altLang="zh-CN" sz="3600" spc="-142" baseline="1355" dirty="0">
                <a:ea typeface="+mn-ea"/>
                <a:cs typeface="+mn-ea"/>
                <a:sym typeface="+mn-lt"/>
              </a:rPr>
              <a:t>Reinforcement </a:t>
            </a:r>
            <a:r>
              <a:rPr lang="en-US" altLang="zh-CN" sz="3600" spc="-127" baseline="1355" dirty="0">
                <a:ea typeface="+mn-ea"/>
                <a:cs typeface="+mn-ea"/>
                <a:sym typeface="+mn-lt"/>
              </a:rPr>
              <a:t>Learning </a:t>
            </a:r>
            <a:r>
              <a:rPr lang="en-US" altLang="zh-CN" sz="3600" spc="-112" baseline="1355" dirty="0">
                <a:ea typeface="+mn-ea"/>
                <a:cs typeface="+mn-ea"/>
                <a:sym typeface="+mn-lt"/>
              </a:rPr>
              <a:t>Neural </a:t>
            </a:r>
            <a:r>
              <a:rPr lang="en-US" altLang="zh-CN" sz="3600" spc="-165" baseline="1355" dirty="0">
                <a:ea typeface="+mn-ea"/>
                <a:cs typeface="+mn-ea"/>
                <a:sym typeface="+mn-lt"/>
              </a:rPr>
              <a:t>Turing </a:t>
            </a:r>
            <a:r>
              <a:rPr lang="en-US" altLang="zh-CN" spc="-110" dirty="0">
                <a:ea typeface="+mn-ea"/>
                <a:cs typeface="+mn-ea"/>
                <a:sym typeface="+mn-lt"/>
              </a:rPr>
              <a:t> </a:t>
            </a:r>
            <a:r>
              <a:rPr lang="en-US" altLang="zh-CN" spc="-50" dirty="0">
                <a:ea typeface="+mn-ea"/>
                <a:cs typeface="+mn-ea"/>
                <a:sym typeface="+mn-lt"/>
              </a:rPr>
              <a:t>Machines, </a:t>
            </a:r>
            <a:r>
              <a:rPr lang="en-US" altLang="zh-CN" spc="-80" dirty="0" err="1">
                <a:ea typeface="+mn-ea"/>
                <a:cs typeface="+mn-ea"/>
                <a:sym typeface="+mn-lt"/>
              </a:rPr>
              <a:t>ArXiv</a:t>
            </a:r>
            <a:r>
              <a:rPr lang="en-US" altLang="zh-CN" spc="-240" dirty="0">
                <a:ea typeface="+mn-ea"/>
                <a:cs typeface="+mn-ea"/>
                <a:sym typeface="+mn-lt"/>
              </a:rPr>
              <a:t> </a:t>
            </a:r>
            <a:r>
              <a:rPr lang="en-US" altLang="zh-CN" spc="-20" dirty="0">
                <a:ea typeface="+mn-ea"/>
                <a:cs typeface="+mn-ea"/>
                <a:sym typeface="+mn-lt"/>
              </a:rPr>
              <a:t>2016</a:t>
            </a:r>
            <a:endParaRPr lang="en-US" altLang="zh-CN" dirty="0">
              <a:ea typeface="+mn-ea"/>
              <a:cs typeface="+mn-ea"/>
              <a:sym typeface="+mn-lt"/>
            </a:endParaRPr>
          </a:p>
          <a:p>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22</a:t>
            </a:fld>
            <a:endParaRPr lang="zh-CN" altLang="en-US">
              <a:cs typeface="+mn-ea"/>
              <a:sym typeface="+mn-lt"/>
            </a:endParaRPr>
          </a:p>
        </p:txBody>
      </p:sp>
    </p:spTree>
    <p:extLst>
      <p:ext uri="{BB962C8B-B14F-4D97-AF65-F5344CB8AC3E}">
        <p14:creationId xmlns:p14="http://schemas.microsoft.com/office/powerpoint/2010/main" val="11460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Attention and Memory Toolbox</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23</a:t>
            </a:fld>
            <a:endParaRPr lang="zh-CN" altLang="en-US">
              <a:cs typeface="+mn-ea"/>
              <a:sym typeface="+mn-lt"/>
            </a:endParaRPr>
          </a:p>
        </p:txBody>
      </p:sp>
      <p:pic>
        <p:nvPicPr>
          <p:cNvPr id="7" name="图片 6">
            <a:extLst>
              <a:ext uri="{FF2B5EF4-FFF2-40B4-BE49-F238E27FC236}">
                <a16:creationId xmlns:a16="http://schemas.microsoft.com/office/drawing/2014/main" id="{6A90DDFE-2B28-4A9B-BE84-BE436D61E88B}"/>
              </a:ext>
            </a:extLst>
          </p:cNvPr>
          <p:cNvPicPr>
            <a:picLocks noChangeAspect="1"/>
          </p:cNvPicPr>
          <p:nvPr/>
        </p:nvPicPr>
        <p:blipFill>
          <a:blip r:embed="rId2"/>
          <a:stretch>
            <a:fillRect/>
          </a:stretch>
        </p:blipFill>
        <p:spPr>
          <a:xfrm>
            <a:off x="0" y="1609788"/>
            <a:ext cx="9153342" cy="4111074"/>
          </a:xfrm>
          <a:prstGeom prst="rect">
            <a:avLst/>
          </a:prstGeom>
        </p:spPr>
      </p:pic>
    </p:spTree>
    <p:extLst>
      <p:ext uri="{BB962C8B-B14F-4D97-AF65-F5344CB8AC3E}">
        <p14:creationId xmlns:p14="http://schemas.microsoft.com/office/powerpoint/2010/main" val="243157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24</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2605273"/>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Tree>
    <p:extLst>
      <p:ext uri="{BB962C8B-B14F-4D97-AF65-F5344CB8AC3E}">
        <p14:creationId xmlns:p14="http://schemas.microsoft.com/office/powerpoint/2010/main" val="35347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37CE596-70DC-4BF1-8861-9592274D8C0F}"/>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98BA2956-FA6C-4718-AAFA-0097D628EA80}"/>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98AA5A1C-E858-48FB-A9AD-78E7A7E6CEDD}"/>
              </a:ext>
            </a:extLst>
          </p:cNvPr>
          <p:cNvSpPr>
            <a:spLocks noGrp="1"/>
          </p:cNvSpPr>
          <p:nvPr>
            <p:ph type="sldNum" sz="quarter" idx="12"/>
          </p:nvPr>
        </p:nvSpPr>
        <p:spPr/>
        <p:txBody>
          <a:bodyPr/>
          <a:lstStyle/>
          <a:p>
            <a:fld id="{5E1FB758-60BF-4E88-A44B-832C9297871E}" type="slidenum">
              <a:rPr lang="zh-CN" altLang="en-US" smtClean="0">
                <a:cs typeface="+mn-ea"/>
                <a:sym typeface="+mn-lt"/>
              </a:rPr>
              <a:t>25</a:t>
            </a:fld>
            <a:endParaRPr lang="zh-CN" altLang="en-US">
              <a:cs typeface="+mn-ea"/>
              <a:sym typeface="+mn-lt"/>
            </a:endParaRPr>
          </a:p>
        </p:txBody>
      </p:sp>
      <p:pic>
        <p:nvPicPr>
          <p:cNvPr id="7" name="图片 6">
            <a:extLst>
              <a:ext uri="{FF2B5EF4-FFF2-40B4-BE49-F238E27FC236}">
                <a16:creationId xmlns:a16="http://schemas.microsoft.com/office/drawing/2014/main" id="{88E257DA-3DE8-4D42-AD40-D5AD6FD0638C}"/>
              </a:ext>
            </a:extLst>
          </p:cNvPr>
          <p:cNvPicPr>
            <a:picLocks noChangeAspect="1"/>
          </p:cNvPicPr>
          <p:nvPr/>
        </p:nvPicPr>
        <p:blipFill>
          <a:blip r:embed="rId2"/>
          <a:stretch>
            <a:fillRect/>
          </a:stretch>
        </p:blipFill>
        <p:spPr>
          <a:xfrm>
            <a:off x="1356705" y="658890"/>
            <a:ext cx="6165114" cy="5540220"/>
          </a:xfrm>
          <a:prstGeom prst="rect">
            <a:avLst/>
          </a:prstGeom>
        </p:spPr>
      </p:pic>
    </p:spTree>
    <p:extLst>
      <p:ext uri="{BB962C8B-B14F-4D97-AF65-F5344CB8AC3E}">
        <p14:creationId xmlns:p14="http://schemas.microsoft.com/office/powerpoint/2010/main" val="131602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390525" y="473201"/>
            <a:ext cx="8362950" cy="514104"/>
          </a:xfrm>
        </p:spPr>
        <p:txBody>
          <a:bodyPr/>
          <a:lstStyle/>
          <a:p>
            <a:r>
              <a:rPr lang="en-US" altLang="zh-CN" sz="2800" dirty="0">
                <a:ea typeface="+mn-ea"/>
                <a:cs typeface="+mn-ea"/>
                <a:sym typeface="+mn-lt"/>
              </a:rPr>
              <a:t>Neural Architecture Search with Reinforcement Learning</a:t>
            </a:r>
            <a:endParaRPr lang="zh-CN" altLang="en-US" sz="2800"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26</a:t>
            </a:fld>
            <a:endParaRPr lang="zh-CN" altLang="en-US">
              <a:cs typeface="+mn-ea"/>
              <a:sym typeface="+mn-lt"/>
            </a:endParaRPr>
          </a:p>
        </p:txBody>
      </p:sp>
      <p:grpSp>
        <p:nvGrpSpPr>
          <p:cNvPr id="7" name="object 5">
            <a:extLst>
              <a:ext uri="{FF2B5EF4-FFF2-40B4-BE49-F238E27FC236}">
                <a16:creationId xmlns:a16="http://schemas.microsoft.com/office/drawing/2014/main" id="{B41AA208-87DF-42FC-AA88-356D6500D78D}"/>
              </a:ext>
            </a:extLst>
          </p:cNvPr>
          <p:cNvGrpSpPr/>
          <p:nvPr/>
        </p:nvGrpSpPr>
        <p:grpSpPr>
          <a:xfrm>
            <a:off x="526010" y="1259325"/>
            <a:ext cx="8227465" cy="5598675"/>
            <a:chOff x="0" y="636096"/>
            <a:chExt cx="9144000" cy="6222365"/>
          </a:xfrm>
        </p:grpSpPr>
        <p:sp>
          <p:nvSpPr>
            <p:cNvPr id="8" name="object 6">
              <a:extLst>
                <a:ext uri="{FF2B5EF4-FFF2-40B4-BE49-F238E27FC236}">
                  <a16:creationId xmlns:a16="http://schemas.microsoft.com/office/drawing/2014/main" id="{555E0BC2-311E-482B-9DC8-A8623500FC1C}"/>
                </a:ext>
              </a:extLst>
            </p:cNvPr>
            <p:cNvSpPr/>
            <p:nvPr/>
          </p:nvSpPr>
          <p:spPr>
            <a:xfrm>
              <a:off x="1846235" y="636096"/>
              <a:ext cx="5452492" cy="2929309"/>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9" name="object 7">
              <a:extLst>
                <a:ext uri="{FF2B5EF4-FFF2-40B4-BE49-F238E27FC236}">
                  <a16:creationId xmlns:a16="http://schemas.microsoft.com/office/drawing/2014/main" id="{CB76D25F-E0B7-4A10-9BFA-4461E814FB9C}"/>
                </a:ext>
              </a:extLst>
            </p:cNvPr>
            <p:cNvSpPr/>
            <p:nvPr/>
          </p:nvSpPr>
          <p:spPr>
            <a:xfrm>
              <a:off x="0" y="3562172"/>
              <a:ext cx="9144000" cy="3295827"/>
            </a:xfrm>
            <a:prstGeom prst="rect">
              <a:avLst/>
            </a:prstGeom>
            <a:blipFill>
              <a:blip r:embed="rId3" cstate="print"/>
              <a:stretch>
                <a:fillRect/>
              </a:stretch>
            </a:blipFill>
          </p:spPr>
          <p:txBody>
            <a:bodyPr wrap="square" lIns="0" tIns="0" rIns="0" bIns="0" rtlCol="0"/>
            <a:lstStyle/>
            <a:p>
              <a:endParaRPr>
                <a:cs typeface="+mn-ea"/>
                <a:sym typeface="+mn-lt"/>
              </a:endParaRPr>
            </a:p>
          </p:txBody>
        </p:sp>
      </p:grpSp>
    </p:spTree>
    <p:extLst>
      <p:ext uri="{BB962C8B-B14F-4D97-AF65-F5344CB8AC3E}">
        <p14:creationId xmlns:p14="http://schemas.microsoft.com/office/powerpoint/2010/main" val="231368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27</a:t>
            </a:fld>
            <a:endParaRPr lang="zh-CN" altLang="en-US">
              <a:cs typeface="+mn-ea"/>
              <a:sym typeface="+mn-lt"/>
            </a:endParaRPr>
          </a:p>
        </p:txBody>
      </p:sp>
      <p:sp>
        <p:nvSpPr>
          <p:cNvPr id="7" name="标题 1">
            <a:extLst>
              <a:ext uri="{FF2B5EF4-FFF2-40B4-BE49-F238E27FC236}">
                <a16:creationId xmlns:a16="http://schemas.microsoft.com/office/drawing/2014/main" id="{06B0DD39-E178-4300-961E-E68F4DB286AC}"/>
              </a:ext>
            </a:extLst>
          </p:cNvPr>
          <p:cNvSpPr>
            <a:spLocks noGrp="1"/>
          </p:cNvSpPr>
          <p:nvPr>
            <p:ph type="title"/>
          </p:nvPr>
        </p:nvSpPr>
        <p:spPr>
          <a:xfrm>
            <a:off x="390525" y="473201"/>
            <a:ext cx="8362950" cy="514104"/>
          </a:xfrm>
        </p:spPr>
        <p:txBody>
          <a:bodyPr/>
          <a:lstStyle/>
          <a:p>
            <a:r>
              <a:rPr lang="en-US" altLang="zh-CN" sz="2800" dirty="0">
                <a:ea typeface="+mn-ea"/>
                <a:cs typeface="+mn-ea"/>
                <a:sym typeface="+mn-lt"/>
              </a:rPr>
              <a:t>Neural Architecture Search with Reinforcement Learning</a:t>
            </a:r>
            <a:endParaRPr lang="zh-CN" altLang="en-US" sz="2800" dirty="0">
              <a:ea typeface="+mn-ea"/>
              <a:cs typeface="+mn-ea"/>
              <a:sym typeface="+mn-lt"/>
            </a:endParaRPr>
          </a:p>
        </p:txBody>
      </p:sp>
      <p:sp>
        <p:nvSpPr>
          <p:cNvPr id="8" name="object 4">
            <a:extLst>
              <a:ext uri="{FF2B5EF4-FFF2-40B4-BE49-F238E27FC236}">
                <a16:creationId xmlns:a16="http://schemas.microsoft.com/office/drawing/2014/main" id="{916DEDE7-37C2-49D4-9EF8-3AC6742B7F75}"/>
              </a:ext>
            </a:extLst>
          </p:cNvPr>
          <p:cNvSpPr/>
          <p:nvPr/>
        </p:nvSpPr>
        <p:spPr>
          <a:xfrm>
            <a:off x="1426885" y="1239292"/>
            <a:ext cx="6290230" cy="5482184"/>
          </a:xfrm>
          <a:prstGeom prst="rect">
            <a:avLst/>
          </a:prstGeom>
          <a:blipFill>
            <a:blip r:embed="rId2" cstate="print"/>
            <a:stretch>
              <a:fillRect/>
            </a:stretch>
          </a:blipFill>
        </p:spPr>
        <p:txBody>
          <a:bodyPr wrap="square" lIns="0" tIns="0" rIns="0" bIns="0" rtlCol="0"/>
          <a:lstStyle/>
          <a:p>
            <a:endParaRPr>
              <a:cs typeface="+mn-ea"/>
              <a:sym typeface="+mn-lt"/>
            </a:endParaRPr>
          </a:p>
        </p:txBody>
      </p:sp>
    </p:spTree>
    <p:extLst>
      <p:ext uri="{BB962C8B-B14F-4D97-AF65-F5344CB8AC3E}">
        <p14:creationId xmlns:p14="http://schemas.microsoft.com/office/powerpoint/2010/main" val="194269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28</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2914080"/>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Tree>
    <p:extLst>
      <p:ext uri="{BB962C8B-B14F-4D97-AF65-F5344CB8AC3E}">
        <p14:creationId xmlns:p14="http://schemas.microsoft.com/office/powerpoint/2010/main" val="353943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125948F-3AE4-43AA-A99E-0A68E7A65737}"/>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49C9BF89-44EA-46D7-AB58-E3F669A1DAD5}"/>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0BDAD0CC-5A3B-42D3-A258-F3051B43E5A6}"/>
              </a:ext>
            </a:extLst>
          </p:cNvPr>
          <p:cNvSpPr>
            <a:spLocks noGrp="1"/>
          </p:cNvSpPr>
          <p:nvPr>
            <p:ph type="sldNum" sz="quarter" idx="12"/>
          </p:nvPr>
        </p:nvSpPr>
        <p:spPr/>
        <p:txBody>
          <a:bodyPr/>
          <a:lstStyle/>
          <a:p>
            <a:fld id="{5E1FB758-60BF-4E88-A44B-832C9297871E}" type="slidenum">
              <a:rPr lang="zh-CN" altLang="en-US" smtClean="0">
                <a:cs typeface="+mn-ea"/>
                <a:sym typeface="+mn-lt"/>
              </a:rPr>
              <a:t>29</a:t>
            </a:fld>
            <a:endParaRPr lang="zh-CN" altLang="en-US">
              <a:cs typeface="+mn-ea"/>
              <a:sym typeface="+mn-lt"/>
            </a:endParaRPr>
          </a:p>
        </p:txBody>
      </p:sp>
      <p:pic>
        <p:nvPicPr>
          <p:cNvPr id="7" name="图片 6">
            <a:extLst>
              <a:ext uri="{FF2B5EF4-FFF2-40B4-BE49-F238E27FC236}">
                <a16:creationId xmlns:a16="http://schemas.microsoft.com/office/drawing/2014/main" id="{2F78334E-F9E0-4438-8789-CA16D208773F}"/>
              </a:ext>
            </a:extLst>
          </p:cNvPr>
          <p:cNvPicPr>
            <a:picLocks noChangeAspect="1"/>
          </p:cNvPicPr>
          <p:nvPr/>
        </p:nvPicPr>
        <p:blipFill>
          <a:blip r:embed="rId2"/>
          <a:stretch>
            <a:fillRect/>
          </a:stretch>
        </p:blipFill>
        <p:spPr>
          <a:xfrm>
            <a:off x="628650" y="770407"/>
            <a:ext cx="8176969" cy="5585944"/>
          </a:xfrm>
          <a:prstGeom prst="rect">
            <a:avLst/>
          </a:prstGeom>
        </p:spPr>
      </p:pic>
    </p:spTree>
    <p:extLst>
      <p:ext uri="{BB962C8B-B14F-4D97-AF65-F5344CB8AC3E}">
        <p14:creationId xmlns:p14="http://schemas.microsoft.com/office/powerpoint/2010/main" val="299428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A541E79-A30E-4ED7-8395-5A8BD76990C1}"/>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01690EE8-DA97-4698-BAFE-AA12C1452EEC}"/>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0DB92E13-1014-4433-A2F0-2F70185F63DC}"/>
              </a:ext>
            </a:extLst>
          </p:cNvPr>
          <p:cNvSpPr>
            <a:spLocks noGrp="1"/>
          </p:cNvSpPr>
          <p:nvPr>
            <p:ph type="sldNum" sz="quarter" idx="12"/>
          </p:nvPr>
        </p:nvSpPr>
        <p:spPr/>
        <p:txBody>
          <a:bodyPr/>
          <a:lstStyle/>
          <a:p>
            <a:fld id="{5E1FB758-60BF-4E88-A44B-832C9297871E}" type="slidenum">
              <a:rPr lang="zh-CN" altLang="en-US" smtClean="0">
                <a:cs typeface="+mn-ea"/>
                <a:sym typeface="+mn-lt"/>
              </a:rPr>
              <a:t>3</a:t>
            </a:fld>
            <a:endParaRPr lang="zh-CN" altLang="en-US">
              <a:cs typeface="+mn-ea"/>
              <a:sym typeface="+mn-lt"/>
            </a:endParaRPr>
          </a:p>
        </p:txBody>
      </p:sp>
      <p:pic>
        <p:nvPicPr>
          <p:cNvPr id="30" name="图片 29">
            <a:extLst>
              <a:ext uri="{FF2B5EF4-FFF2-40B4-BE49-F238E27FC236}">
                <a16:creationId xmlns:a16="http://schemas.microsoft.com/office/drawing/2014/main" id="{1BBB1629-05EC-479A-9690-A7561A54C1F1}"/>
              </a:ext>
            </a:extLst>
          </p:cNvPr>
          <p:cNvPicPr>
            <a:picLocks noChangeAspect="1"/>
          </p:cNvPicPr>
          <p:nvPr/>
        </p:nvPicPr>
        <p:blipFill>
          <a:blip r:embed="rId2"/>
          <a:stretch>
            <a:fillRect/>
          </a:stretch>
        </p:blipFill>
        <p:spPr>
          <a:xfrm>
            <a:off x="795963" y="773200"/>
            <a:ext cx="7552074" cy="5311600"/>
          </a:xfrm>
          <a:prstGeom prst="rect">
            <a:avLst/>
          </a:prstGeom>
        </p:spPr>
      </p:pic>
    </p:spTree>
    <p:extLst>
      <p:ext uri="{BB962C8B-B14F-4D97-AF65-F5344CB8AC3E}">
        <p14:creationId xmlns:p14="http://schemas.microsoft.com/office/powerpoint/2010/main" val="210248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Recap: “Block View”</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30</a:t>
            </a:fld>
            <a:endParaRPr lang="zh-CN" altLang="en-US">
              <a:cs typeface="+mn-ea"/>
              <a:sym typeface="+mn-lt"/>
            </a:endParaRPr>
          </a:p>
        </p:txBody>
      </p:sp>
      <p:pic>
        <p:nvPicPr>
          <p:cNvPr id="54" name="图片 53">
            <a:extLst>
              <a:ext uri="{FF2B5EF4-FFF2-40B4-BE49-F238E27FC236}">
                <a16:creationId xmlns:a16="http://schemas.microsoft.com/office/drawing/2014/main" id="{D8742169-2E36-47F6-9B87-BC5E379B8F89}"/>
              </a:ext>
            </a:extLst>
          </p:cNvPr>
          <p:cNvPicPr>
            <a:picLocks noChangeAspect="1"/>
          </p:cNvPicPr>
          <p:nvPr/>
        </p:nvPicPr>
        <p:blipFill>
          <a:blip r:embed="rId2"/>
          <a:stretch>
            <a:fillRect/>
          </a:stretch>
        </p:blipFill>
        <p:spPr>
          <a:xfrm>
            <a:off x="0" y="2383902"/>
            <a:ext cx="8886870" cy="2422560"/>
          </a:xfrm>
          <a:prstGeom prst="rect">
            <a:avLst/>
          </a:prstGeom>
        </p:spPr>
      </p:pic>
    </p:spTree>
    <p:extLst>
      <p:ext uri="{BB962C8B-B14F-4D97-AF65-F5344CB8AC3E}">
        <p14:creationId xmlns:p14="http://schemas.microsoft.com/office/powerpoint/2010/main" val="320132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347296" y="505711"/>
            <a:ext cx="8761534" cy="549365"/>
          </a:xfrm>
        </p:spPr>
        <p:txBody>
          <a:bodyPr/>
          <a:lstStyle/>
          <a:p>
            <a:r>
              <a:rPr lang="en-US" altLang="zh-CN" sz="2800" dirty="0">
                <a:ea typeface="+mn-ea"/>
                <a:cs typeface="+mn-ea"/>
                <a:sym typeface="+mn-lt"/>
              </a:rPr>
              <a:t>An auto-encoder-decoder is trained to reproduce the input</a:t>
            </a:r>
            <a:endParaRPr lang="zh-CN" altLang="en-US" sz="2800"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dirty="0" err="1">
                <a:cs typeface="+mn-ea"/>
                <a:sym typeface="+mn-lt"/>
              </a:rPr>
              <a:t>Beilun</a:t>
            </a:r>
            <a:r>
              <a:rPr lang="en-US" altLang="zh-CN" dirty="0">
                <a:cs typeface="+mn-ea"/>
                <a:sym typeface="+mn-lt"/>
              </a:rPr>
              <a:t>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31</a:t>
            </a:fld>
            <a:endParaRPr lang="zh-CN" altLang="en-US">
              <a:cs typeface="+mn-ea"/>
              <a:sym typeface="+mn-lt"/>
            </a:endParaRPr>
          </a:p>
        </p:txBody>
      </p:sp>
      <p:sp>
        <p:nvSpPr>
          <p:cNvPr id="8" name="object 4">
            <a:extLst>
              <a:ext uri="{FF2B5EF4-FFF2-40B4-BE49-F238E27FC236}">
                <a16:creationId xmlns:a16="http://schemas.microsoft.com/office/drawing/2014/main" id="{9A78122C-6879-4080-A310-3D0D072B7A2D}"/>
              </a:ext>
            </a:extLst>
          </p:cNvPr>
          <p:cNvSpPr/>
          <p:nvPr/>
        </p:nvSpPr>
        <p:spPr>
          <a:xfrm>
            <a:off x="698143" y="1755482"/>
            <a:ext cx="5710818" cy="3141473"/>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10" name="object 7">
            <a:extLst>
              <a:ext uri="{FF2B5EF4-FFF2-40B4-BE49-F238E27FC236}">
                <a16:creationId xmlns:a16="http://schemas.microsoft.com/office/drawing/2014/main" id="{F9F208AA-7246-4FE7-BBE2-0290AA0ABC3B}"/>
              </a:ext>
            </a:extLst>
          </p:cNvPr>
          <p:cNvSpPr txBox="1"/>
          <p:nvPr/>
        </p:nvSpPr>
        <p:spPr>
          <a:xfrm>
            <a:off x="902926" y="4096682"/>
            <a:ext cx="7639684" cy="1856739"/>
          </a:xfrm>
          <a:prstGeom prst="rect">
            <a:avLst/>
          </a:prstGeom>
        </p:spPr>
        <p:txBody>
          <a:bodyPr vert="horz" wrap="square" lIns="0" tIns="288290" rIns="0" bIns="0" rtlCol="0">
            <a:spAutoFit/>
          </a:bodyPr>
          <a:lstStyle/>
          <a:p>
            <a:pPr marR="1579245" algn="r">
              <a:lnSpc>
                <a:spcPct val="100000"/>
              </a:lnSpc>
              <a:spcBef>
                <a:spcPts val="2270"/>
              </a:spcBef>
            </a:pPr>
            <a:r>
              <a:rPr sz="4400" spc="-2150" dirty="0">
                <a:cs typeface="+mn-ea"/>
                <a:sym typeface="+mn-lt"/>
              </a:rPr>
              <a:t>𝑥</a:t>
            </a:r>
            <a:r>
              <a:rPr sz="4400" dirty="0">
                <a:cs typeface="+mn-ea"/>
                <a:sym typeface="+mn-lt"/>
              </a:rPr>
              <a:t>⃗</a:t>
            </a:r>
          </a:p>
          <a:p>
            <a:pPr marL="1818005" marR="5080" indent="-1805939">
              <a:lnSpc>
                <a:spcPct val="100800"/>
              </a:lnSpc>
              <a:spcBef>
                <a:spcPts val="1160"/>
              </a:spcBef>
            </a:pPr>
            <a:r>
              <a:rPr sz="2400" b="1" spc="-10" dirty="0">
                <a:cs typeface="+mn-ea"/>
                <a:sym typeface="+mn-lt"/>
              </a:rPr>
              <a:t>Reconstruction </a:t>
            </a:r>
            <a:r>
              <a:rPr sz="2400" b="1" dirty="0">
                <a:cs typeface="+mn-ea"/>
                <a:sym typeface="+mn-lt"/>
              </a:rPr>
              <a:t>Loss: </a:t>
            </a:r>
            <a:r>
              <a:rPr sz="2400" spc="-20" dirty="0">
                <a:solidFill>
                  <a:srgbClr val="191966"/>
                </a:solidFill>
                <a:cs typeface="+mn-ea"/>
                <a:sym typeface="+mn-lt"/>
              </a:rPr>
              <a:t>force </a:t>
            </a:r>
            <a:r>
              <a:rPr sz="2400" spc="-5" dirty="0">
                <a:solidFill>
                  <a:srgbClr val="191966"/>
                </a:solidFill>
                <a:cs typeface="+mn-ea"/>
                <a:sym typeface="+mn-lt"/>
              </a:rPr>
              <a:t>the </a:t>
            </a:r>
            <a:r>
              <a:rPr sz="2400" dirty="0">
                <a:solidFill>
                  <a:srgbClr val="191966"/>
                </a:solidFill>
                <a:cs typeface="+mn-ea"/>
                <a:sym typeface="+mn-lt"/>
              </a:rPr>
              <a:t>‘hidden </a:t>
            </a:r>
            <a:r>
              <a:rPr sz="2400" spc="5" dirty="0">
                <a:solidFill>
                  <a:srgbClr val="191966"/>
                </a:solidFill>
                <a:cs typeface="+mn-ea"/>
                <a:sym typeface="+mn-lt"/>
              </a:rPr>
              <a:t>layer’ </a:t>
            </a:r>
            <a:r>
              <a:rPr sz="2400" spc="-5" dirty="0">
                <a:solidFill>
                  <a:srgbClr val="191966"/>
                </a:solidFill>
                <a:cs typeface="+mn-ea"/>
                <a:sym typeface="+mn-lt"/>
              </a:rPr>
              <a:t>units </a:t>
            </a:r>
            <a:r>
              <a:rPr sz="2400" spc="-15" dirty="0">
                <a:solidFill>
                  <a:srgbClr val="191966"/>
                </a:solidFill>
                <a:cs typeface="+mn-ea"/>
                <a:sym typeface="+mn-lt"/>
              </a:rPr>
              <a:t>to </a:t>
            </a:r>
            <a:r>
              <a:rPr sz="2400" spc="-5" dirty="0">
                <a:solidFill>
                  <a:srgbClr val="191966"/>
                </a:solidFill>
                <a:cs typeface="+mn-ea"/>
                <a:sym typeface="+mn-lt"/>
              </a:rPr>
              <a:t>become  </a:t>
            </a:r>
            <a:r>
              <a:rPr sz="2400" spc="-10" dirty="0">
                <a:solidFill>
                  <a:srgbClr val="191966"/>
                </a:solidFill>
                <a:cs typeface="+mn-ea"/>
                <a:sym typeface="+mn-lt"/>
              </a:rPr>
              <a:t>good </a:t>
            </a:r>
            <a:r>
              <a:rPr sz="2400" dirty="0">
                <a:solidFill>
                  <a:srgbClr val="191966"/>
                </a:solidFill>
                <a:cs typeface="+mn-ea"/>
                <a:sym typeface="+mn-lt"/>
              </a:rPr>
              <a:t>/ </a:t>
            </a:r>
            <a:r>
              <a:rPr sz="2400" spc="-10" dirty="0">
                <a:solidFill>
                  <a:srgbClr val="191966"/>
                </a:solidFill>
                <a:cs typeface="+mn-ea"/>
                <a:sym typeface="+mn-lt"/>
              </a:rPr>
              <a:t>reliable </a:t>
            </a:r>
            <a:r>
              <a:rPr sz="2400" spc="-20" dirty="0">
                <a:solidFill>
                  <a:srgbClr val="191966"/>
                </a:solidFill>
                <a:cs typeface="+mn-ea"/>
                <a:sym typeface="+mn-lt"/>
              </a:rPr>
              <a:t>feature</a:t>
            </a:r>
            <a:r>
              <a:rPr sz="2400" dirty="0">
                <a:solidFill>
                  <a:srgbClr val="191966"/>
                </a:solidFill>
                <a:cs typeface="+mn-ea"/>
                <a:sym typeface="+mn-lt"/>
              </a:rPr>
              <a:t> </a:t>
            </a:r>
            <a:r>
              <a:rPr sz="2400" spc="-15" dirty="0">
                <a:solidFill>
                  <a:srgbClr val="191966"/>
                </a:solidFill>
                <a:cs typeface="+mn-ea"/>
                <a:sym typeface="+mn-lt"/>
              </a:rPr>
              <a:t>detectors</a:t>
            </a:r>
            <a:endParaRPr sz="2400" dirty="0">
              <a:cs typeface="+mn-ea"/>
              <a:sym typeface="+mn-lt"/>
            </a:endParaRPr>
          </a:p>
        </p:txBody>
      </p:sp>
      <p:sp>
        <p:nvSpPr>
          <p:cNvPr id="11" name="object 8">
            <a:extLst>
              <a:ext uri="{FF2B5EF4-FFF2-40B4-BE49-F238E27FC236}">
                <a16:creationId xmlns:a16="http://schemas.microsoft.com/office/drawing/2014/main" id="{7AB50EEC-B97C-405D-B54E-5110A13CE746}"/>
              </a:ext>
            </a:extLst>
          </p:cNvPr>
          <p:cNvSpPr txBox="1">
            <a:spLocks/>
          </p:cNvSpPr>
          <p:nvPr/>
        </p:nvSpPr>
        <p:spPr>
          <a:xfrm>
            <a:off x="6622745" y="1763268"/>
            <a:ext cx="370840" cy="69596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000" b="0" kern="1200">
                <a:solidFill>
                  <a:schemeClr val="tx1"/>
                </a:solidFill>
                <a:latin typeface="+mn-lt"/>
                <a:ea typeface="宋体" panose="02010600030101010101" pitchFamily="2" charset="-122"/>
                <a:cs typeface="+mj-cs"/>
              </a:defRPr>
            </a:lvl1pPr>
          </a:lstStyle>
          <a:p>
            <a:pPr marL="38100">
              <a:lnSpc>
                <a:spcPct val="100000"/>
              </a:lnSpc>
              <a:spcBef>
                <a:spcPts val="100"/>
              </a:spcBef>
            </a:pPr>
            <a:r>
              <a:rPr lang="zh-CN" altLang="en-US" sz="4400" spc="-1055">
                <a:ea typeface="+mn-ea"/>
                <a:cs typeface="+mn-ea"/>
                <a:sym typeface="+mn-lt"/>
              </a:rPr>
              <a:t>𝑥</a:t>
            </a:r>
            <a:r>
              <a:rPr lang="en-US" altLang="zh-CN" sz="4400" spc="-1055">
                <a:ea typeface="+mn-ea"/>
                <a:cs typeface="+mn-ea"/>
                <a:sym typeface="+mn-lt"/>
              </a:rPr>
              <a:t>'</a:t>
            </a:r>
            <a:r>
              <a:rPr lang="zh-CN" altLang="en-US" sz="6600" spc="-1582" baseline="12626">
                <a:ea typeface="+mn-ea"/>
                <a:cs typeface="+mn-ea"/>
                <a:sym typeface="+mn-lt"/>
              </a:rPr>
              <a:t>⃗</a:t>
            </a:r>
            <a:endParaRPr lang="zh-CN" altLang="en-US" sz="6600" baseline="12626">
              <a:ea typeface="+mn-ea"/>
              <a:cs typeface="+mn-ea"/>
              <a:sym typeface="+mn-lt"/>
            </a:endParaRPr>
          </a:p>
        </p:txBody>
      </p:sp>
      <p:sp>
        <p:nvSpPr>
          <p:cNvPr id="12" name="object 9">
            <a:extLst>
              <a:ext uri="{FF2B5EF4-FFF2-40B4-BE49-F238E27FC236}">
                <a16:creationId xmlns:a16="http://schemas.microsoft.com/office/drawing/2014/main" id="{433C0C50-818C-4677-A3B9-AA7C8F0187FE}"/>
              </a:ext>
            </a:extLst>
          </p:cNvPr>
          <p:cNvSpPr/>
          <p:nvPr/>
        </p:nvSpPr>
        <p:spPr>
          <a:xfrm>
            <a:off x="6641592" y="3118065"/>
            <a:ext cx="280670" cy="134620"/>
          </a:xfrm>
          <a:custGeom>
            <a:avLst/>
            <a:gdLst/>
            <a:ahLst/>
            <a:cxnLst/>
            <a:rect l="l" t="t" r="r" b="b"/>
            <a:pathLst>
              <a:path w="280670" h="134620">
                <a:moveTo>
                  <a:pt x="212051" y="0"/>
                </a:moveTo>
                <a:lnTo>
                  <a:pt x="197586" y="16370"/>
                </a:lnTo>
                <a:lnTo>
                  <a:pt x="241236" y="54292"/>
                </a:lnTo>
                <a:lnTo>
                  <a:pt x="0" y="54292"/>
                </a:lnTo>
                <a:lnTo>
                  <a:pt x="0" y="79933"/>
                </a:lnTo>
                <a:lnTo>
                  <a:pt x="241236" y="79933"/>
                </a:lnTo>
                <a:lnTo>
                  <a:pt x="197586" y="117868"/>
                </a:lnTo>
                <a:lnTo>
                  <a:pt x="212051" y="134238"/>
                </a:lnTo>
                <a:lnTo>
                  <a:pt x="280530" y="75031"/>
                </a:lnTo>
                <a:lnTo>
                  <a:pt x="280530" y="59207"/>
                </a:lnTo>
                <a:lnTo>
                  <a:pt x="212051" y="0"/>
                </a:lnTo>
                <a:close/>
              </a:path>
            </a:pathLst>
          </a:custGeom>
          <a:solidFill>
            <a:srgbClr val="000000"/>
          </a:solidFill>
        </p:spPr>
        <p:txBody>
          <a:bodyPr wrap="square" lIns="0" tIns="0" rIns="0" bIns="0" rtlCol="0"/>
          <a:lstStyle/>
          <a:p>
            <a:endParaRPr>
              <a:cs typeface="+mn-ea"/>
              <a:sym typeface="+mn-lt"/>
            </a:endParaRPr>
          </a:p>
        </p:txBody>
      </p:sp>
      <p:sp>
        <p:nvSpPr>
          <p:cNvPr id="13" name="object 10">
            <a:extLst>
              <a:ext uri="{FF2B5EF4-FFF2-40B4-BE49-F238E27FC236}">
                <a16:creationId xmlns:a16="http://schemas.microsoft.com/office/drawing/2014/main" id="{B64C6529-69B9-4EF3-997E-0E5BD1D01768}"/>
              </a:ext>
            </a:extLst>
          </p:cNvPr>
          <p:cNvSpPr txBox="1"/>
          <p:nvPr/>
        </p:nvSpPr>
        <p:spPr>
          <a:xfrm>
            <a:off x="6599999" y="3110484"/>
            <a:ext cx="335915" cy="695960"/>
          </a:xfrm>
          <a:prstGeom prst="rect">
            <a:avLst/>
          </a:prstGeom>
        </p:spPr>
        <p:txBody>
          <a:bodyPr vert="horz" wrap="square" lIns="0" tIns="12700" rIns="0" bIns="0" rtlCol="0">
            <a:spAutoFit/>
          </a:bodyPr>
          <a:lstStyle/>
          <a:p>
            <a:pPr marL="12700">
              <a:lnSpc>
                <a:spcPct val="100000"/>
              </a:lnSpc>
              <a:spcBef>
                <a:spcPts val="100"/>
              </a:spcBef>
            </a:pPr>
            <a:r>
              <a:rPr sz="4400" spc="-350" dirty="0">
                <a:cs typeface="+mn-ea"/>
                <a:sym typeface="+mn-lt"/>
              </a:rPr>
              <a:t>ℎ</a:t>
            </a:r>
            <a:endParaRPr sz="4400">
              <a:cs typeface="+mn-ea"/>
              <a:sym typeface="+mn-lt"/>
            </a:endParaRPr>
          </a:p>
        </p:txBody>
      </p:sp>
      <p:grpSp>
        <p:nvGrpSpPr>
          <p:cNvPr id="14" name="object 11">
            <a:extLst>
              <a:ext uri="{FF2B5EF4-FFF2-40B4-BE49-F238E27FC236}">
                <a16:creationId xmlns:a16="http://schemas.microsoft.com/office/drawing/2014/main" id="{C1E6206C-E1B2-4474-9F7C-2A7A953C83C4}"/>
              </a:ext>
            </a:extLst>
          </p:cNvPr>
          <p:cNvGrpSpPr/>
          <p:nvPr/>
        </p:nvGrpSpPr>
        <p:grpSpPr>
          <a:xfrm>
            <a:off x="6639141" y="3830396"/>
            <a:ext cx="249554" cy="598170"/>
            <a:chOff x="6639141" y="3830396"/>
            <a:chExt cx="249554" cy="598170"/>
          </a:xfrm>
        </p:grpSpPr>
        <p:sp>
          <p:nvSpPr>
            <p:cNvPr id="15" name="object 12">
              <a:extLst>
                <a:ext uri="{FF2B5EF4-FFF2-40B4-BE49-F238E27FC236}">
                  <a16:creationId xmlns:a16="http://schemas.microsoft.com/office/drawing/2014/main" id="{8735C082-17FD-4D1D-8630-8F9CFD350455}"/>
                </a:ext>
              </a:extLst>
            </p:cNvPr>
            <p:cNvSpPr/>
            <p:nvPr/>
          </p:nvSpPr>
          <p:spPr>
            <a:xfrm>
              <a:off x="6645491" y="3836746"/>
              <a:ext cx="236854" cy="585470"/>
            </a:xfrm>
            <a:custGeom>
              <a:avLst/>
              <a:gdLst/>
              <a:ahLst/>
              <a:cxnLst/>
              <a:rect l="l" t="t" r="r" b="b"/>
              <a:pathLst>
                <a:path w="236854" h="585470">
                  <a:moveTo>
                    <a:pt x="118325" y="0"/>
                  </a:moveTo>
                  <a:lnTo>
                    <a:pt x="0" y="118325"/>
                  </a:lnTo>
                  <a:lnTo>
                    <a:pt x="59169" y="118325"/>
                  </a:lnTo>
                  <a:lnTo>
                    <a:pt x="59169" y="585190"/>
                  </a:lnTo>
                  <a:lnTo>
                    <a:pt x="177495" y="585190"/>
                  </a:lnTo>
                  <a:lnTo>
                    <a:pt x="177495" y="118325"/>
                  </a:lnTo>
                  <a:lnTo>
                    <a:pt x="236651" y="118325"/>
                  </a:lnTo>
                  <a:lnTo>
                    <a:pt x="118325" y="0"/>
                  </a:lnTo>
                  <a:close/>
                </a:path>
              </a:pathLst>
            </a:custGeom>
            <a:solidFill>
              <a:srgbClr val="4472C4"/>
            </a:solidFill>
          </p:spPr>
          <p:txBody>
            <a:bodyPr wrap="square" lIns="0" tIns="0" rIns="0" bIns="0" rtlCol="0"/>
            <a:lstStyle/>
            <a:p>
              <a:endParaRPr>
                <a:cs typeface="+mn-ea"/>
                <a:sym typeface="+mn-lt"/>
              </a:endParaRPr>
            </a:p>
          </p:txBody>
        </p:sp>
        <p:sp>
          <p:nvSpPr>
            <p:cNvPr id="16" name="object 13">
              <a:extLst>
                <a:ext uri="{FF2B5EF4-FFF2-40B4-BE49-F238E27FC236}">
                  <a16:creationId xmlns:a16="http://schemas.microsoft.com/office/drawing/2014/main" id="{60F965AD-3663-443E-BE6F-317F60CF4128}"/>
                </a:ext>
              </a:extLst>
            </p:cNvPr>
            <p:cNvSpPr/>
            <p:nvPr/>
          </p:nvSpPr>
          <p:spPr>
            <a:xfrm>
              <a:off x="6645491" y="3836746"/>
              <a:ext cx="236854" cy="585470"/>
            </a:xfrm>
            <a:custGeom>
              <a:avLst/>
              <a:gdLst/>
              <a:ahLst/>
              <a:cxnLst/>
              <a:rect l="l" t="t" r="r" b="b"/>
              <a:pathLst>
                <a:path w="236854" h="585470">
                  <a:moveTo>
                    <a:pt x="0" y="118324"/>
                  </a:moveTo>
                  <a:lnTo>
                    <a:pt x="118324" y="0"/>
                  </a:lnTo>
                  <a:lnTo>
                    <a:pt x="236647" y="118324"/>
                  </a:lnTo>
                  <a:lnTo>
                    <a:pt x="177485" y="118324"/>
                  </a:lnTo>
                  <a:lnTo>
                    <a:pt x="177485" y="585190"/>
                  </a:lnTo>
                  <a:lnTo>
                    <a:pt x="59161" y="585190"/>
                  </a:lnTo>
                  <a:lnTo>
                    <a:pt x="59161" y="118324"/>
                  </a:lnTo>
                  <a:lnTo>
                    <a:pt x="0" y="118324"/>
                  </a:lnTo>
                  <a:close/>
                </a:path>
              </a:pathLst>
            </a:custGeom>
            <a:ln w="12700">
              <a:solidFill>
                <a:srgbClr val="2F528F"/>
              </a:solidFill>
            </a:ln>
          </p:spPr>
          <p:txBody>
            <a:bodyPr wrap="square" lIns="0" tIns="0" rIns="0" bIns="0" rtlCol="0"/>
            <a:lstStyle/>
            <a:p>
              <a:endParaRPr>
                <a:cs typeface="+mn-ea"/>
                <a:sym typeface="+mn-lt"/>
              </a:endParaRPr>
            </a:p>
          </p:txBody>
        </p:sp>
      </p:grpSp>
      <p:grpSp>
        <p:nvGrpSpPr>
          <p:cNvPr id="17" name="object 14">
            <a:extLst>
              <a:ext uri="{FF2B5EF4-FFF2-40B4-BE49-F238E27FC236}">
                <a16:creationId xmlns:a16="http://schemas.microsoft.com/office/drawing/2014/main" id="{FF679090-EC8D-4621-A60D-04DA0CDC55B1}"/>
              </a:ext>
            </a:extLst>
          </p:cNvPr>
          <p:cNvGrpSpPr/>
          <p:nvPr/>
        </p:nvGrpSpPr>
        <p:grpSpPr>
          <a:xfrm>
            <a:off x="6638988" y="2478316"/>
            <a:ext cx="249554" cy="598170"/>
            <a:chOff x="6638988" y="2478316"/>
            <a:chExt cx="249554" cy="598170"/>
          </a:xfrm>
        </p:grpSpPr>
        <p:sp>
          <p:nvSpPr>
            <p:cNvPr id="18" name="object 15">
              <a:extLst>
                <a:ext uri="{FF2B5EF4-FFF2-40B4-BE49-F238E27FC236}">
                  <a16:creationId xmlns:a16="http://schemas.microsoft.com/office/drawing/2014/main" id="{F6E93868-AA7D-488F-B945-BC3AFACD774B}"/>
                </a:ext>
              </a:extLst>
            </p:cNvPr>
            <p:cNvSpPr/>
            <p:nvPr/>
          </p:nvSpPr>
          <p:spPr>
            <a:xfrm>
              <a:off x="6645338" y="2484666"/>
              <a:ext cx="236854" cy="585470"/>
            </a:xfrm>
            <a:custGeom>
              <a:avLst/>
              <a:gdLst/>
              <a:ahLst/>
              <a:cxnLst/>
              <a:rect l="l" t="t" r="r" b="b"/>
              <a:pathLst>
                <a:path w="236854" h="585469">
                  <a:moveTo>
                    <a:pt x="118325" y="0"/>
                  </a:moveTo>
                  <a:lnTo>
                    <a:pt x="0" y="118325"/>
                  </a:lnTo>
                  <a:lnTo>
                    <a:pt x="59169" y="118325"/>
                  </a:lnTo>
                  <a:lnTo>
                    <a:pt x="59169" y="585190"/>
                  </a:lnTo>
                  <a:lnTo>
                    <a:pt x="177495" y="585190"/>
                  </a:lnTo>
                  <a:lnTo>
                    <a:pt x="177495" y="118325"/>
                  </a:lnTo>
                  <a:lnTo>
                    <a:pt x="236651" y="118325"/>
                  </a:lnTo>
                  <a:lnTo>
                    <a:pt x="118325" y="0"/>
                  </a:lnTo>
                  <a:close/>
                </a:path>
              </a:pathLst>
            </a:custGeom>
            <a:solidFill>
              <a:srgbClr val="4472C4"/>
            </a:solidFill>
          </p:spPr>
          <p:txBody>
            <a:bodyPr wrap="square" lIns="0" tIns="0" rIns="0" bIns="0" rtlCol="0"/>
            <a:lstStyle/>
            <a:p>
              <a:endParaRPr>
                <a:cs typeface="+mn-ea"/>
                <a:sym typeface="+mn-lt"/>
              </a:endParaRPr>
            </a:p>
          </p:txBody>
        </p:sp>
        <p:sp>
          <p:nvSpPr>
            <p:cNvPr id="19" name="object 16">
              <a:extLst>
                <a:ext uri="{FF2B5EF4-FFF2-40B4-BE49-F238E27FC236}">
                  <a16:creationId xmlns:a16="http://schemas.microsoft.com/office/drawing/2014/main" id="{506F4CD1-8143-44E0-886B-F05CA2CA39AF}"/>
                </a:ext>
              </a:extLst>
            </p:cNvPr>
            <p:cNvSpPr/>
            <p:nvPr/>
          </p:nvSpPr>
          <p:spPr>
            <a:xfrm>
              <a:off x="6645338" y="2484666"/>
              <a:ext cx="236854" cy="585470"/>
            </a:xfrm>
            <a:custGeom>
              <a:avLst/>
              <a:gdLst/>
              <a:ahLst/>
              <a:cxnLst/>
              <a:rect l="l" t="t" r="r" b="b"/>
              <a:pathLst>
                <a:path w="236854" h="585469">
                  <a:moveTo>
                    <a:pt x="0" y="118324"/>
                  </a:moveTo>
                  <a:lnTo>
                    <a:pt x="118324" y="0"/>
                  </a:lnTo>
                  <a:lnTo>
                    <a:pt x="236647" y="118324"/>
                  </a:lnTo>
                  <a:lnTo>
                    <a:pt x="177485" y="118324"/>
                  </a:lnTo>
                  <a:lnTo>
                    <a:pt x="177485" y="585190"/>
                  </a:lnTo>
                  <a:lnTo>
                    <a:pt x="59161" y="585190"/>
                  </a:lnTo>
                  <a:lnTo>
                    <a:pt x="59161" y="118324"/>
                  </a:lnTo>
                  <a:lnTo>
                    <a:pt x="0" y="118324"/>
                  </a:lnTo>
                  <a:close/>
                </a:path>
              </a:pathLst>
            </a:custGeom>
            <a:ln w="12700">
              <a:solidFill>
                <a:srgbClr val="2F528F"/>
              </a:solidFill>
            </a:ln>
          </p:spPr>
          <p:txBody>
            <a:bodyPr wrap="square" lIns="0" tIns="0" rIns="0" bIns="0" rtlCol="0"/>
            <a:lstStyle/>
            <a:p>
              <a:endParaRPr>
                <a:cs typeface="+mn-ea"/>
                <a:sym typeface="+mn-lt"/>
              </a:endParaRPr>
            </a:p>
          </p:txBody>
        </p:sp>
      </p:grpSp>
      <p:sp>
        <p:nvSpPr>
          <p:cNvPr id="20" name="object 17">
            <a:extLst>
              <a:ext uri="{FF2B5EF4-FFF2-40B4-BE49-F238E27FC236}">
                <a16:creationId xmlns:a16="http://schemas.microsoft.com/office/drawing/2014/main" id="{4B044FC2-0295-4614-87FB-381F5FE63C44}"/>
              </a:ext>
            </a:extLst>
          </p:cNvPr>
          <p:cNvSpPr txBox="1"/>
          <p:nvPr/>
        </p:nvSpPr>
        <p:spPr>
          <a:xfrm>
            <a:off x="7328382" y="2608477"/>
            <a:ext cx="1497330" cy="1153795"/>
          </a:xfrm>
          <a:prstGeom prst="rect">
            <a:avLst/>
          </a:prstGeom>
        </p:spPr>
        <p:txBody>
          <a:bodyPr vert="horz" wrap="square" lIns="0" tIns="65405" rIns="0" bIns="0" rtlCol="0">
            <a:spAutoFit/>
          </a:bodyPr>
          <a:lstStyle/>
          <a:p>
            <a:pPr marL="208279">
              <a:lnSpc>
                <a:spcPct val="100000"/>
              </a:lnSpc>
              <a:spcBef>
                <a:spcPts val="515"/>
              </a:spcBef>
            </a:pPr>
            <a:r>
              <a:rPr sz="1800" b="1" spc="-10" dirty="0">
                <a:solidFill>
                  <a:srgbClr val="843C0C"/>
                </a:solidFill>
                <a:cs typeface="+mn-ea"/>
                <a:sym typeface="+mn-lt"/>
              </a:rPr>
              <a:t>Minimize</a:t>
            </a:r>
            <a:r>
              <a:rPr sz="1800" b="1" spc="-50" dirty="0">
                <a:solidFill>
                  <a:srgbClr val="843C0C"/>
                </a:solidFill>
                <a:cs typeface="+mn-ea"/>
                <a:sym typeface="+mn-lt"/>
              </a:rPr>
              <a:t> </a:t>
            </a:r>
            <a:r>
              <a:rPr sz="1800" b="1" spc="-5" dirty="0">
                <a:solidFill>
                  <a:srgbClr val="843C0C"/>
                </a:solidFill>
                <a:cs typeface="+mn-ea"/>
                <a:sym typeface="+mn-lt"/>
              </a:rPr>
              <a:t>diff</a:t>
            </a:r>
            <a:endParaRPr sz="1800" dirty="0">
              <a:cs typeface="+mn-ea"/>
              <a:sym typeface="+mn-lt"/>
            </a:endParaRPr>
          </a:p>
          <a:p>
            <a:pPr marL="38100">
              <a:lnSpc>
                <a:spcPct val="100000"/>
              </a:lnSpc>
              <a:spcBef>
                <a:spcPts val="1025"/>
              </a:spcBef>
            </a:pPr>
            <a:r>
              <a:rPr sz="4400" spc="-655" dirty="0">
                <a:cs typeface="+mn-ea"/>
                <a:sym typeface="+mn-lt"/>
              </a:rPr>
              <a:t>|𝑥'</a:t>
            </a:r>
            <a:r>
              <a:rPr sz="6600" spc="-982" baseline="12626" dirty="0">
                <a:cs typeface="+mn-ea"/>
                <a:sym typeface="+mn-lt"/>
              </a:rPr>
              <a:t>⃗</a:t>
            </a:r>
            <a:r>
              <a:rPr sz="4400" spc="-655" dirty="0">
                <a:cs typeface="+mn-ea"/>
                <a:sym typeface="+mn-lt"/>
              </a:rPr>
              <a:t>-</a:t>
            </a:r>
            <a:r>
              <a:rPr sz="4400" spc="-640" dirty="0">
                <a:cs typeface="+mn-ea"/>
                <a:sym typeface="+mn-lt"/>
              </a:rPr>
              <a:t> </a:t>
            </a:r>
            <a:r>
              <a:rPr sz="4400" spc="-680" dirty="0">
                <a:cs typeface="+mn-ea"/>
                <a:sym typeface="+mn-lt"/>
              </a:rPr>
              <a:t>𝑥⃗|</a:t>
            </a:r>
            <a:endParaRPr sz="4400" dirty="0">
              <a:cs typeface="+mn-ea"/>
              <a:sym typeface="+mn-lt"/>
            </a:endParaRPr>
          </a:p>
        </p:txBody>
      </p:sp>
    </p:spTree>
    <p:extLst>
      <p:ext uri="{BB962C8B-B14F-4D97-AF65-F5344CB8AC3E}">
        <p14:creationId xmlns:p14="http://schemas.microsoft.com/office/powerpoint/2010/main" val="142870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628650" y="365127"/>
            <a:ext cx="8222273" cy="596165"/>
          </a:xfrm>
        </p:spPr>
        <p:txBody>
          <a:bodyPr/>
          <a:lstStyle/>
          <a:p>
            <a:r>
              <a:rPr lang="en-US" altLang="zh-CN" dirty="0">
                <a:ea typeface="+mn-ea"/>
                <a:cs typeface="+mn-ea"/>
                <a:sym typeface="+mn-lt"/>
              </a:rPr>
              <a:t>The new way to train multi-layer NNs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32</a:t>
            </a:fld>
            <a:endParaRPr lang="zh-CN" altLang="en-US">
              <a:cs typeface="+mn-ea"/>
              <a:sym typeface="+mn-lt"/>
            </a:endParaRPr>
          </a:p>
        </p:txBody>
      </p:sp>
      <p:sp>
        <p:nvSpPr>
          <p:cNvPr id="7" name="object 3">
            <a:extLst>
              <a:ext uri="{FF2B5EF4-FFF2-40B4-BE49-F238E27FC236}">
                <a16:creationId xmlns:a16="http://schemas.microsoft.com/office/drawing/2014/main" id="{0B752A49-82C9-475E-8C8C-3253A77DFAA8}"/>
              </a:ext>
            </a:extLst>
          </p:cNvPr>
          <p:cNvSpPr/>
          <p:nvPr/>
        </p:nvSpPr>
        <p:spPr>
          <a:xfrm rot="-60000">
            <a:off x="874834" y="1438402"/>
            <a:ext cx="6804025" cy="1908175"/>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16" name="object 5">
            <a:extLst>
              <a:ext uri="{FF2B5EF4-FFF2-40B4-BE49-F238E27FC236}">
                <a16:creationId xmlns:a16="http://schemas.microsoft.com/office/drawing/2014/main" id="{49265DF6-0E93-4CD8-BA60-7304C53A6197}"/>
              </a:ext>
            </a:extLst>
          </p:cNvPr>
          <p:cNvSpPr/>
          <p:nvPr/>
        </p:nvSpPr>
        <p:spPr>
          <a:xfrm>
            <a:off x="788608" y="1186291"/>
            <a:ext cx="1897442" cy="2306955"/>
          </a:xfrm>
          <a:custGeom>
            <a:avLst/>
            <a:gdLst/>
            <a:ahLst/>
            <a:cxnLst/>
            <a:rect l="l" t="t" r="r" b="b"/>
            <a:pathLst>
              <a:path w="1320800" h="2306954">
                <a:moveTo>
                  <a:pt x="0" y="220137"/>
                </a:moveTo>
                <a:lnTo>
                  <a:pt x="4472" y="175771"/>
                </a:lnTo>
                <a:lnTo>
                  <a:pt x="17299" y="134449"/>
                </a:lnTo>
                <a:lnTo>
                  <a:pt x="37595" y="97056"/>
                </a:lnTo>
                <a:lnTo>
                  <a:pt x="64476" y="64476"/>
                </a:lnTo>
                <a:lnTo>
                  <a:pt x="97056" y="37595"/>
                </a:lnTo>
                <a:lnTo>
                  <a:pt x="134449" y="17299"/>
                </a:lnTo>
                <a:lnTo>
                  <a:pt x="175771" y="4472"/>
                </a:lnTo>
                <a:lnTo>
                  <a:pt x="220137" y="0"/>
                </a:lnTo>
                <a:lnTo>
                  <a:pt x="1100660" y="0"/>
                </a:lnTo>
                <a:lnTo>
                  <a:pt x="1145026" y="4472"/>
                </a:lnTo>
                <a:lnTo>
                  <a:pt x="1186349" y="17299"/>
                </a:lnTo>
                <a:lnTo>
                  <a:pt x="1223743" y="37595"/>
                </a:lnTo>
                <a:lnTo>
                  <a:pt x="1256323" y="64476"/>
                </a:lnTo>
                <a:lnTo>
                  <a:pt x="1283204" y="97056"/>
                </a:lnTo>
                <a:lnTo>
                  <a:pt x="1303501" y="134449"/>
                </a:lnTo>
                <a:lnTo>
                  <a:pt x="1316328" y="175771"/>
                </a:lnTo>
                <a:lnTo>
                  <a:pt x="1320800" y="220137"/>
                </a:lnTo>
                <a:lnTo>
                  <a:pt x="1320800" y="2086501"/>
                </a:lnTo>
                <a:lnTo>
                  <a:pt x="1316328" y="2130867"/>
                </a:lnTo>
                <a:lnTo>
                  <a:pt x="1303501" y="2172189"/>
                </a:lnTo>
                <a:lnTo>
                  <a:pt x="1283204" y="2209583"/>
                </a:lnTo>
                <a:lnTo>
                  <a:pt x="1256323" y="2242163"/>
                </a:lnTo>
                <a:lnTo>
                  <a:pt x="1223743" y="2269044"/>
                </a:lnTo>
                <a:lnTo>
                  <a:pt x="1186349" y="2289341"/>
                </a:lnTo>
                <a:lnTo>
                  <a:pt x="1145026" y="2302168"/>
                </a:lnTo>
                <a:lnTo>
                  <a:pt x="1100660" y="2306641"/>
                </a:lnTo>
                <a:lnTo>
                  <a:pt x="220137" y="2306641"/>
                </a:lnTo>
                <a:lnTo>
                  <a:pt x="175771" y="2302168"/>
                </a:lnTo>
                <a:lnTo>
                  <a:pt x="134449" y="2289341"/>
                </a:lnTo>
                <a:lnTo>
                  <a:pt x="97056" y="2269044"/>
                </a:lnTo>
                <a:lnTo>
                  <a:pt x="64476" y="2242163"/>
                </a:lnTo>
                <a:lnTo>
                  <a:pt x="37595" y="2209583"/>
                </a:lnTo>
                <a:lnTo>
                  <a:pt x="17299" y="2172189"/>
                </a:lnTo>
                <a:lnTo>
                  <a:pt x="4472" y="2130867"/>
                </a:lnTo>
                <a:lnTo>
                  <a:pt x="0" y="2086501"/>
                </a:lnTo>
                <a:lnTo>
                  <a:pt x="0" y="220137"/>
                </a:lnTo>
                <a:close/>
              </a:path>
            </a:pathLst>
          </a:custGeom>
          <a:ln w="12700">
            <a:solidFill>
              <a:srgbClr val="385723"/>
            </a:solidFill>
          </a:ln>
        </p:spPr>
        <p:txBody>
          <a:bodyPr wrap="square" lIns="0" tIns="0" rIns="0" bIns="0" rtlCol="0"/>
          <a:lstStyle/>
          <a:p>
            <a:endParaRPr>
              <a:cs typeface="+mn-ea"/>
              <a:sym typeface="+mn-lt"/>
            </a:endParaRPr>
          </a:p>
        </p:txBody>
      </p:sp>
      <p:sp>
        <p:nvSpPr>
          <p:cNvPr id="17" name="object 6">
            <a:extLst>
              <a:ext uri="{FF2B5EF4-FFF2-40B4-BE49-F238E27FC236}">
                <a16:creationId xmlns:a16="http://schemas.microsoft.com/office/drawing/2014/main" id="{35F533B6-D09D-4BF5-B3D9-D27B43B66180}"/>
              </a:ext>
            </a:extLst>
          </p:cNvPr>
          <p:cNvSpPr txBox="1"/>
          <p:nvPr/>
        </p:nvSpPr>
        <p:spPr>
          <a:xfrm>
            <a:off x="605204" y="3741375"/>
            <a:ext cx="3317875" cy="553357"/>
          </a:xfrm>
          <a:prstGeom prst="rect">
            <a:avLst/>
          </a:prstGeom>
          <a:solidFill>
            <a:srgbClr val="CCFFCC"/>
          </a:solidFill>
        </p:spPr>
        <p:txBody>
          <a:bodyPr vert="horz" wrap="square" lIns="0" tIns="121285" rIns="0" bIns="0" rtlCol="0">
            <a:spAutoFit/>
          </a:bodyPr>
          <a:lstStyle/>
          <a:p>
            <a:pPr marL="285750">
              <a:lnSpc>
                <a:spcPct val="100000"/>
              </a:lnSpc>
              <a:spcBef>
                <a:spcPts val="955"/>
              </a:spcBef>
            </a:pPr>
            <a:r>
              <a:rPr sz="2800" spc="-25" dirty="0">
                <a:solidFill>
                  <a:srgbClr val="44546A"/>
                </a:solidFill>
                <a:cs typeface="+mn-ea"/>
                <a:sym typeface="+mn-lt"/>
              </a:rPr>
              <a:t>Train </a:t>
            </a:r>
            <a:r>
              <a:rPr sz="4125" spc="-157" baseline="1010" dirty="0">
                <a:solidFill>
                  <a:srgbClr val="44546A"/>
                </a:solidFill>
                <a:cs typeface="+mn-ea"/>
                <a:sym typeface="+mn-lt"/>
              </a:rPr>
              <a:t>this </a:t>
            </a:r>
            <a:r>
              <a:rPr sz="2800" spc="-25" dirty="0">
                <a:solidFill>
                  <a:srgbClr val="44546A"/>
                </a:solidFill>
                <a:cs typeface="+mn-ea"/>
                <a:sym typeface="+mn-lt"/>
              </a:rPr>
              <a:t>layer</a:t>
            </a:r>
            <a:r>
              <a:rPr sz="2800" spc="-95" dirty="0">
                <a:solidFill>
                  <a:srgbClr val="44546A"/>
                </a:solidFill>
                <a:cs typeface="+mn-ea"/>
                <a:sym typeface="+mn-lt"/>
              </a:rPr>
              <a:t> </a:t>
            </a:r>
            <a:r>
              <a:rPr sz="2800" spc="-20" dirty="0">
                <a:solidFill>
                  <a:srgbClr val="44546A"/>
                </a:solidFill>
                <a:cs typeface="+mn-ea"/>
                <a:sym typeface="+mn-lt"/>
              </a:rPr>
              <a:t>first</a:t>
            </a:r>
            <a:endParaRPr sz="2800" dirty="0">
              <a:cs typeface="+mn-ea"/>
              <a:sym typeface="+mn-lt"/>
            </a:endParaRPr>
          </a:p>
        </p:txBody>
      </p:sp>
    </p:spTree>
    <p:extLst>
      <p:ext uri="{BB962C8B-B14F-4D97-AF65-F5344CB8AC3E}">
        <p14:creationId xmlns:p14="http://schemas.microsoft.com/office/powerpoint/2010/main" val="118198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628650" y="365127"/>
            <a:ext cx="8222273" cy="596165"/>
          </a:xfrm>
        </p:spPr>
        <p:txBody>
          <a:bodyPr/>
          <a:lstStyle/>
          <a:p>
            <a:r>
              <a:rPr lang="en-US" altLang="zh-CN" dirty="0">
                <a:ea typeface="+mn-ea"/>
                <a:cs typeface="+mn-ea"/>
                <a:sym typeface="+mn-lt"/>
              </a:rPr>
              <a:t>The new way to train multi-layer NNs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33</a:t>
            </a:fld>
            <a:endParaRPr lang="zh-CN" altLang="en-US">
              <a:cs typeface="+mn-ea"/>
              <a:sym typeface="+mn-lt"/>
            </a:endParaRPr>
          </a:p>
        </p:txBody>
      </p:sp>
      <p:sp>
        <p:nvSpPr>
          <p:cNvPr id="7" name="object 3">
            <a:extLst>
              <a:ext uri="{FF2B5EF4-FFF2-40B4-BE49-F238E27FC236}">
                <a16:creationId xmlns:a16="http://schemas.microsoft.com/office/drawing/2014/main" id="{0B752A49-82C9-475E-8C8C-3253A77DFAA8}"/>
              </a:ext>
            </a:extLst>
          </p:cNvPr>
          <p:cNvSpPr/>
          <p:nvPr/>
        </p:nvSpPr>
        <p:spPr>
          <a:xfrm rot="-60000">
            <a:off x="874834" y="1438402"/>
            <a:ext cx="6804025" cy="1908175"/>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8" name="object 4">
            <a:extLst>
              <a:ext uri="{FF2B5EF4-FFF2-40B4-BE49-F238E27FC236}">
                <a16:creationId xmlns:a16="http://schemas.microsoft.com/office/drawing/2014/main" id="{01468EF3-6859-46E2-BBA1-3EF652CAAA59}"/>
              </a:ext>
            </a:extLst>
          </p:cNvPr>
          <p:cNvSpPr txBox="1"/>
          <p:nvPr/>
        </p:nvSpPr>
        <p:spPr>
          <a:xfrm>
            <a:off x="8196971" y="6139173"/>
            <a:ext cx="114300" cy="128240"/>
          </a:xfrm>
          <a:prstGeom prst="rect">
            <a:avLst/>
          </a:prstGeom>
        </p:spPr>
        <p:txBody>
          <a:bodyPr vert="horz" wrap="square" lIns="0" tIns="0" rIns="0" bIns="0" rtlCol="0">
            <a:spAutoFit/>
          </a:bodyPr>
          <a:lstStyle/>
          <a:p>
            <a:pPr>
              <a:lnSpc>
                <a:spcPts val="1035"/>
              </a:lnSpc>
            </a:pPr>
            <a:r>
              <a:rPr sz="900" spc="-10" dirty="0">
                <a:solidFill>
                  <a:srgbClr val="898989"/>
                </a:solidFill>
                <a:cs typeface="+mn-ea"/>
                <a:sym typeface="+mn-lt"/>
              </a:rPr>
              <a:t>92</a:t>
            </a:r>
            <a:endParaRPr sz="900">
              <a:cs typeface="+mn-ea"/>
              <a:sym typeface="+mn-lt"/>
            </a:endParaRPr>
          </a:p>
        </p:txBody>
      </p:sp>
      <p:grpSp>
        <p:nvGrpSpPr>
          <p:cNvPr id="9" name="object 8">
            <a:extLst>
              <a:ext uri="{FF2B5EF4-FFF2-40B4-BE49-F238E27FC236}">
                <a16:creationId xmlns:a16="http://schemas.microsoft.com/office/drawing/2014/main" id="{06403028-0F5C-48AB-8749-7612D2540218}"/>
              </a:ext>
            </a:extLst>
          </p:cNvPr>
          <p:cNvGrpSpPr/>
          <p:nvPr/>
        </p:nvGrpSpPr>
        <p:grpSpPr>
          <a:xfrm>
            <a:off x="593481" y="3710353"/>
            <a:ext cx="6428105" cy="2459355"/>
            <a:chOff x="704850" y="4033837"/>
            <a:chExt cx="6428105" cy="2459355"/>
          </a:xfrm>
        </p:grpSpPr>
        <p:sp>
          <p:nvSpPr>
            <p:cNvPr id="10" name="object 9">
              <a:extLst>
                <a:ext uri="{FF2B5EF4-FFF2-40B4-BE49-F238E27FC236}">
                  <a16:creationId xmlns:a16="http://schemas.microsoft.com/office/drawing/2014/main" id="{F26FE9CE-4767-40DB-ADA5-D53AAA2C75F7}"/>
                </a:ext>
              </a:extLst>
            </p:cNvPr>
            <p:cNvSpPr/>
            <p:nvPr/>
          </p:nvSpPr>
          <p:spPr>
            <a:xfrm>
              <a:off x="704850" y="4033837"/>
              <a:ext cx="3317875" cy="720725"/>
            </a:xfrm>
            <a:custGeom>
              <a:avLst/>
              <a:gdLst/>
              <a:ahLst/>
              <a:cxnLst/>
              <a:rect l="l" t="t" r="r" b="b"/>
              <a:pathLst>
                <a:path w="3317875" h="720725">
                  <a:moveTo>
                    <a:pt x="3317875" y="0"/>
                  </a:moveTo>
                  <a:lnTo>
                    <a:pt x="0" y="0"/>
                  </a:lnTo>
                  <a:lnTo>
                    <a:pt x="0" y="720725"/>
                  </a:lnTo>
                  <a:lnTo>
                    <a:pt x="3317875" y="720725"/>
                  </a:lnTo>
                  <a:lnTo>
                    <a:pt x="3317875" y="0"/>
                  </a:lnTo>
                  <a:close/>
                </a:path>
              </a:pathLst>
            </a:custGeom>
            <a:solidFill>
              <a:srgbClr val="CCFFCC"/>
            </a:solidFill>
          </p:spPr>
          <p:txBody>
            <a:bodyPr wrap="square" lIns="0" tIns="0" rIns="0" bIns="0" rtlCol="0"/>
            <a:lstStyle/>
            <a:p>
              <a:endParaRPr>
                <a:cs typeface="+mn-ea"/>
                <a:sym typeface="+mn-lt"/>
              </a:endParaRPr>
            </a:p>
          </p:txBody>
        </p:sp>
        <p:sp>
          <p:nvSpPr>
            <p:cNvPr id="11" name="object 10">
              <a:extLst>
                <a:ext uri="{FF2B5EF4-FFF2-40B4-BE49-F238E27FC236}">
                  <a16:creationId xmlns:a16="http://schemas.microsoft.com/office/drawing/2014/main" id="{938FB6A9-2836-491C-A069-BFE793E74C12}"/>
                </a:ext>
              </a:extLst>
            </p:cNvPr>
            <p:cNvSpPr/>
            <p:nvPr/>
          </p:nvSpPr>
          <p:spPr>
            <a:xfrm>
              <a:off x="1752600" y="4632324"/>
              <a:ext cx="4749800" cy="1362075"/>
            </a:xfrm>
            <a:custGeom>
              <a:avLst/>
              <a:gdLst/>
              <a:ahLst/>
              <a:cxnLst/>
              <a:rect l="l" t="t" r="r" b="b"/>
              <a:pathLst>
                <a:path w="4749800" h="1362075">
                  <a:moveTo>
                    <a:pt x="4749800" y="641350"/>
                  </a:moveTo>
                  <a:lnTo>
                    <a:pt x="3317875" y="641350"/>
                  </a:lnTo>
                  <a:lnTo>
                    <a:pt x="3317875" y="0"/>
                  </a:lnTo>
                  <a:lnTo>
                    <a:pt x="0" y="0"/>
                  </a:lnTo>
                  <a:lnTo>
                    <a:pt x="0" y="722312"/>
                  </a:lnTo>
                  <a:lnTo>
                    <a:pt x="1431925" y="722312"/>
                  </a:lnTo>
                  <a:lnTo>
                    <a:pt x="1431925" y="1362075"/>
                  </a:lnTo>
                  <a:lnTo>
                    <a:pt x="4749800" y="1362075"/>
                  </a:lnTo>
                  <a:lnTo>
                    <a:pt x="4749800" y="641350"/>
                  </a:lnTo>
                  <a:close/>
                </a:path>
              </a:pathLst>
            </a:custGeom>
            <a:solidFill>
              <a:srgbClr val="CCFFCC"/>
            </a:solidFill>
          </p:spPr>
          <p:txBody>
            <a:bodyPr wrap="square" lIns="0" tIns="0" rIns="0" bIns="0" rtlCol="0"/>
            <a:lstStyle/>
            <a:p>
              <a:endParaRPr>
                <a:cs typeface="+mn-ea"/>
                <a:sym typeface="+mn-lt"/>
              </a:endParaRPr>
            </a:p>
          </p:txBody>
        </p:sp>
        <p:sp>
          <p:nvSpPr>
            <p:cNvPr id="12" name="object 11">
              <a:extLst>
                <a:ext uri="{FF2B5EF4-FFF2-40B4-BE49-F238E27FC236}">
                  <a16:creationId xmlns:a16="http://schemas.microsoft.com/office/drawing/2014/main" id="{E3A678C5-0D6F-4B83-907C-9FCD9E4BA172}"/>
                </a:ext>
              </a:extLst>
            </p:cNvPr>
            <p:cNvSpPr/>
            <p:nvPr/>
          </p:nvSpPr>
          <p:spPr>
            <a:xfrm>
              <a:off x="3814762" y="5770562"/>
              <a:ext cx="3317875" cy="722630"/>
            </a:xfrm>
            <a:custGeom>
              <a:avLst/>
              <a:gdLst/>
              <a:ahLst/>
              <a:cxnLst/>
              <a:rect l="l" t="t" r="r" b="b"/>
              <a:pathLst>
                <a:path w="3317875" h="722629">
                  <a:moveTo>
                    <a:pt x="3317875" y="0"/>
                  </a:moveTo>
                  <a:lnTo>
                    <a:pt x="0" y="0"/>
                  </a:lnTo>
                  <a:lnTo>
                    <a:pt x="0" y="722312"/>
                  </a:lnTo>
                  <a:lnTo>
                    <a:pt x="3317875" y="722312"/>
                  </a:lnTo>
                  <a:lnTo>
                    <a:pt x="3317875" y="0"/>
                  </a:lnTo>
                  <a:close/>
                </a:path>
              </a:pathLst>
            </a:custGeom>
            <a:solidFill>
              <a:srgbClr val="CCFFCC"/>
            </a:solidFill>
          </p:spPr>
          <p:txBody>
            <a:bodyPr wrap="square" lIns="0" tIns="0" rIns="0" bIns="0" rtlCol="0"/>
            <a:lstStyle/>
            <a:p>
              <a:endParaRPr>
                <a:cs typeface="+mn-ea"/>
                <a:sym typeface="+mn-lt"/>
              </a:endParaRPr>
            </a:p>
          </p:txBody>
        </p:sp>
      </p:grpSp>
      <p:sp>
        <p:nvSpPr>
          <p:cNvPr id="13" name="object 12">
            <a:extLst>
              <a:ext uri="{FF2B5EF4-FFF2-40B4-BE49-F238E27FC236}">
                <a16:creationId xmlns:a16="http://schemas.microsoft.com/office/drawing/2014/main" id="{C438EA93-C519-4D46-83DA-3DA03D57193B}"/>
              </a:ext>
            </a:extLst>
          </p:cNvPr>
          <p:cNvSpPr txBox="1"/>
          <p:nvPr/>
        </p:nvSpPr>
        <p:spPr>
          <a:xfrm>
            <a:off x="866531" y="3645520"/>
            <a:ext cx="5530850" cy="2363470"/>
          </a:xfrm>
          <a:prstGeom prst="rect">
            <a:avLst/>
          </a:prstGeom>
        </p:spPr>
        <p:txBody>
          <a:bodyPr vert="horz" wrap="square" lIns="0" tIns="186055" rIns="0" bIns="0" rtlCol="0">
            <a:spAutoFit/>
          </a:bodyPr>
          <a:lstStyle/>
          <a:p>
            <a:pPr marR="2751455" algn="ctr">
              <a:lnSpc>
                <a:spcPct val="100000"/>
              </a:lnSpc>
              <a:spcBef>
                <a:spcPts val="1465"/>
              </a:spcBef>
            </a:pPr>
            <a:r>
              <a:rPr sz="2800" spc="-25" dirty="0">
                <a:solidFill>
                  <a:srgbClr val="44546A"/>
                </a:solidFill>
                <a:cs typeface="+mn-ea"/>
                <a:sym typeface="+mn-lt"/>
              </a:rPr>
              <a:t>Train </a:t>
            </a:r>
            <a:r>
              <a:rPr sz="4125" spc="-157" baseline="1010" dirty="0">
                <a:solidFill>
                  <a:srgbClr val="44546A"/>
                </a:solidFill>
                <a:cs typeface="+mn-ea"/>
                <a:sym typeface="+mn-lt"/>
              </a:rPr>
              <a:t>this </a:t>
            </a:r>
            <a:r>
              <a:rPr sz="2800" spc="-25" dirty="0">
                <a:solidFill>
                  <a:srgbClr val="44546A"/>
                </a:solidFill>
                <a:cs typeface="+mn-ea"/>
                <a:sym typeface="+mn-lt"/>
              </a:rPr>
              <a:t>layer</a:t>
            </a:r>
            <a:r>
              <a:rPr sz="2800" spc="-135" dirty="0">
                <a:solidFill>
                  <a:srgbClr val="44546A"/>
                </a:solidFill>
                <a:cs typeface="+mn-ea"/>
                <a:sym typeface="+mn-lt"/>
              </a:rPr>
              <a:t> </a:t>
            </a:r>
            <a:r>
              <a:rPr sz="2800" spc="-20" dirty="0">
                <a:solidFill>
                  <a:srgbClr val="44546A"/>
                </a:solidFill>
                <a:cs typeface="+mn-ea"/>
                <a:sym typeface="+mn-lt"/>
              </a:rPr>
              <a:t>first</a:t>
            </a:r>
            <a:endParaRPr sz="2800" dirty="0">
              <a:cs typeface="+mn-ea"/>
              <a:sym typeface="+mn-lt"/>
            </a:endParaRPr>
          </a:p>
          <a:p>
            <a:pPr marR="654685" algn="ctr">
              <a:lnSpc>
                <a:spcPct val="100000"/>
              </a:lnSpc>
              <a:spcBef>
                <a:spcPts val="1370"/>
              </a:spcBef>
            </a:pPr>
            <a:r>
              <a:rPr sz="2800" spc="-20" dirty="0">
                <a:solidFill>
                  <a:srgbClr val="44546A"/>
                </a:solidFill>
                <a:cs typeface="+mn-ea"/>
                <a:sym typeface="+mn-lt"/>
              </a:rPr>
              <a:t>then </a:t>
            </a:r>
            <a:r>
              <a:rPr sz="4125" spc="-157" baseline="1010" dirty="0">
                <a:solidFill>
                  <a:srgbClr val="44546A"/>
                </a:solidFill>
                <a:cs typeface="+mn-ea"/>
                <a:sym typeface="+mn-lt"/>
              </a:rPr>
              <a:t>this</a:t>
            </a:r>
            <a:r>
              <a:rPr sz="4125" spc="-270" baseline="1010" dirty="0">
                <a:solidFill>
                  <a:srgbClr val="44546A"/>
                </a:solidFill>
                <a:cs typeface="+mn-ea"/>
                <a:sym typeface="+mn-lt"/>
              </a:rPr>
              <a:t> </a:t>
            </a:r>
            <a:r>
              <a:rPr sz="2800" spc="-25" dirty="0">
                <a:solidFill>
                  <a:srgbClr val="44546A"/>
                </a:solidFill>
                <a:cs typeface="+mn-ea"/>
                <a:sym typeface="+mn-lt"/>
              </a:rPr>
              <a:t>layer</a:t>
            </a:r>
            <a:endParaRPr sz="2800" dirty="0">
              <a:cs typeface="+mn-ea"/>
              <a:sym typeface="+mn-lt"/>
            </a:endParaRPr>
          </a:p>
          <a:p>
            <a:pPr marL="2843530">
              <a:lnSpc>
                <a:spcPct val="100000"/>
              </a:lnSpc>
              <a:spcBef>
                <a:spcPts val="1680"/>
              </a:spcBef>
            </a:pPr>
            <a:r>
              <a:rPr sz="2800" spc="-20" dirty="0">
                <a:solidFill>
                  <a:srgbClr val="44546A"/>
                </a:solidFill>
                <a:cs typeface="+mn-ea"/>
                <a:sym typeface="+mn-lt"/>
              </a:rPr>
              <a:t>then </a:t>
            </a:r>
            <a:r>
              <a:rPr sz="4125" spc="-157" baseline="1010" dirty="0">
                <a:solidFill>
                  <a:srgbClr val="44546A"/>
                </a:solidFill>
                <a:cs typeface="+mn-ea"/>
                <a:sym typeface="+mn-lt"/>
              </a:rPr>
              <a:t>this</a:t>
            </a:r>
            <a:r>
              <a:rPr sz="4125" spc="-284" baseline="1010" dirty="0">
                <a:solidFill>
                  <a:srgbClr val="44546A"/>
                </a:solidFill>
                <a:cs typeface="+mn-ea"/>
                <a:sym typeface="+mn-lt"/>
              </a:rPr>
              <a:t> </a:t>
            </a:r>
            <a:r>
              <a:rPr sz="2800" spc="-25" dirty="0">
                <a:solidFill>
                  <a:srgbClr val="44546A"/>
                </a:solidFill>
                <a:cs typeface="+mn-ea"/>
                <a:sym typeface="+mn-lt"/>
              </a:rPr>
              <a:t>layer</a:t>
            </a:r>
            <a:endParaRPr sz="2800" dirty="0">
              <a:cs typeface="+mn-ea"/>
              <a:sym typeface="+mn-lt"/>
            </a:endParaRPr>
          </a:p>
          <a:p>
            <a:pPr marL="3474085">
              <a:lnSpc>
                <a:spcPct val="100000"/>
              </a:lnSpc>
              <a:spcBef>
                <a:spcPts val="550"/>
              </a:spcBef>
            </a:pPr>
            <a:r>
              <a:rPr sz="2800" spc="-20" dirty="0">
                <a:solidFill>
                  <a:srgbClr val="44546A"/>
                </a:solidFill>
                <a:cs typeface="+mn-ea"/>
                <a:sym typeface="+mn-lt"/>
              </a:rPr>
              <a:t>then </a:t>
            </a:r>
            <a:r>
              <a:rPr sz="4125" spc="-157" baseline="1010" dirty="0">
                <a:solidFill>
                  <a:srgbClr val="44546A"/>
                </a:solidFill>
                <a:cs typeface="+mn-ea"/>
                <a:sym typeface="+mn-lt"/>
              </a:rPr>
              <a:t>this</a:t>
            </a:r>
            <a:r>
              <a:rPr sz="4125" spc="-359" baseline="1010" dirty="0">
                <a:solidFill>
                  <a:srgbClr val="44546A"/>
                </a:solidFill>
                <a:cs typeface="+mn-ea"/>
                <a:sym typeface="+mn-lt"/>
              </a:rPr>
              <a:t> </a:t>
            </a:r>
            <a:r>
              <a:rPr sz="2800" spc="-25" dirty="0">
                <a:solidFill>
                  <a:srgbClr val="44546A"/>
                </a:solidFill>
                <a:cs typeface="+mn-ea"/>
                <a:sym typeface="+mn-lt"/>
              </a:rPr>
              <a:t>layer</a:t>
            </a:r>
            <a:endParaRPr sz="2800" dirty="0">
              <a:cs typeface="+mn-ea"/>
              <a:sym typeface="+mn-lt"/>
            </a:endParaRPr>
          </a:p>
        </p:txBody>
      </p:sp>
      <p:sp>
        <p:nvSpPr>
          <p:cNvPr id="14" name="object 13">
            <a:extLst>
              <a:ext uri="{FF2B5EF4-FFF2-40B4-BE49-F238E27FC236}">
                <a16:creationId xmlns:a16="http://schemas.microsoft.com/office/drawing/2014/main" id="{341389AC-89D9-4516-876F-3B76AE806685}"/>
              </a:ext>
            </a:extLst>
          </p:cNvPr>
          <p:cNvSpPr/>
          <p:nvPr/>
        </p:nvSpPr>
        <p:spPr>
          <a:xfrm>
            <a:off x="5110035" y="6107563"/>
            <a:ext cx="3317875" cy="499914"/>
          </a:xfrm>
          <a:custGeom>
            <a:avLst/>
            <a:gdLst/>
            <a:ahLst/>
            <a:cxnLst/>
            <a:rect l="l" t="t" r="r" b="b"/>
            <a:pathLst>
              <a:path w="3317875" h="457200">
                <a:moveTo>
                  <a:pt x="3317875" y="0"/>
                </a:moveTo>
                <a:lnTo>
                  <a:pt x="0" y="0"/>
                </a:lnTo>
                <a:lnTo>
                  <a:pt x="0" y="457200"/>
                </a:lnTo>
                <a:lnTo>
                  <a:pt x="3317875" y="457200"/>
                </a:lnTo>
                <a:lnTo>
                  <a:pt x="3317875" y="0"/>
                </a:lnTo>
                <a:close/>
              </a:path>
            </a:pathLst>
          </a:custGeom>
          <a:solidFill>
            <a:srgbClr val="CCFFCC"/>
          </a:solidFill>
        </p:spPr>
        <p:txBody>
          <a:bodyPr wrap="square" lIns="0" tIns="0" rIns="0" bIns="0" rtlCol="0"/>
          <a:lstStyle/>
          <a:p>
            <a:endParaRPr>
              <a:cs typeface="+mn-ea"/>
              <a:sym typeface="+mn-lt"/>
            </a:endParaRPr>
          </a:p>
        </p:txBody>
      </p:sp>
      <p:sp>
        <p:nvSpPr>
          <p:cNvPr id="15" name="object 14">
            <a:extLst>
              <a:ext uri="{FF2B5EF4-FFF2-40B4-BE49-F238E27FC236}">
                <a16:creationId xmlns:a16="http://schemas.microsoft.com/office/drawing/2014/main" id="{943DB091-BA5E-46BC-B903-983A0A048CF4}"/>
              </a:ext>
            </a:extLst>
          </p:cNvPr>
          <p:cNvSpPr txBox="1"/>
          <p:nvPr/>
        </p:nvSpPr>
        <p:spPr>
          <a:xfrm>
            <a:off x="5825447" y="6105340"/>
            <a:ext cx="2254885" cy="452120"/>
          </a:xfrm>
          <a:prstGeom prst="rect">
            <a:avLst/>
          </a:prstGeom>
        </p:spPr>
        <p:txBody>
          <a:bodyPr vert="horz" wrap="square" lIns="0" tIns="12700" rIns="0" bIns="0" rtlCol="0">
            <a:spAutoFit/>
          </a:bodyPr>
          <a:lstStyle/>
          <a:p>
            <a:pPr marL="12700">
              <a:lnSpc>
                <a:spcPct val="100000"/>
              </a:lnSpc>
              <a:spcBef>
                <a:spcPts val="100"/>
              </a:spcBef>
            </a:pPr>
            <a:r>
              <a:rPr sz="2800" spc="-30" dirty="0">
                <a:solidFill>
                  <a:srgbClr val="44546A"/>
                </a:solidFill>
                <a:cs typeface="+mn-ea"/>
                <a:sym typeface="+mn-lt"/>
              </a:rPr>
              <a:t>finally </a:t>
            </a:r>
            <a:r>
              <a:rPr sz="4125" spc="-157" baseline="1010" dirty="0">
                <a:solidFill>
                  <a:srgbClr val="44546A"/>
                </a:solidFill>
                <a:cs typeface="+mn-ea"/>
                <a:sym typeface="+mn-lt"/>
              </a:rPr>
              <a:t>this</a:t>
            </a:r>
            <a:r>
              <a:rPr sz="4125" spc="-337" baseline="1010" dirty="0">
                <a:solidFill>
                  <a:srgbClr val="44546A"/>
                </a:solidFill>
                <a:cs typeface="+mn-ea"/>
                <a:sym typeface="+mn-lt"/>
              </a:rPr>
              <a:t> </a:t>
            </a:r>
            <a:r>
              <a:rPr sz="2800" spc="-25" dirty="0">
                <a:solidFill>
                  <a:srgbClr val="44546A"/>
                </a:solidFill>
                <a:cs typeface="+mn-ea"/>
                <a:sym typeface="+mn-lt"/>
              </a:rPr>
              <a:t>layer</a:t>
            </a:r>
            <a:endParaRPr sz="2800" dirty="0">
              <a:cs typeface="+mn-ea"/>
              <a:sym typeface="+mn-lt"/>
            </a:endParaRPr>
          </a:p>
        </p:txBody>
      </p:sp>
      <p:sp>
        <p:nvSpPr>
          <p:cNvPr id="16" name="object 7">
            <a:extLst>
              <a:ext uri="{FF2B5EF4-FFF2-40B4-BE49-F238E27FC236}">
                <a16:creationId xmlns:a16="http://schemas.microsoft.com/office/drawing/2014/main" id="{AC9B98C3-AE47-4D91-8F71-4817DD6D9552}"/>
              </a:ext>
            </a:extLst>
          </p:cNvPr>
          <p:cNvSpPr/>
          <p:nvPr/>
        </p:nvSpPr>
        <p:spPr>
          <a:xfrm>
            <a:off x="5974861" y="1201007"/>
            <a:ext cx="1720131" cy="2306955"/>
          </a:xfrm>
          <a:custGeom>
            <a:avLst/>
            <a:gdLst/>
            <a:ahLst/>
            <a:cxnLst/>
            <a:rect l="l" t="t" r="r" b="b"/>
            <a:pathLst>
              <a:path w="1320800" h="2306954">
                <a:moveTo>
                  <a:pt x="0" y="220137"/>
                </a:moveTo>
                <a:lnTo>
                  <a:pt x="4472" y="175771"/>
                </a:lnTo>
                <a:lnTo>
                  <a:pt x="17299" y="134449"/>
                </a:lnTo>
                <a:lnTo>
                  <a:pt x="37595" y="97056"/>
                </a:lnTo>
                <a:lnTo>
                  <a:pt x="64476" y="64476"/>
                </a:lnTo>
                <a:lnTo>
                  <a:pt x="97056" y="37595"/>
                </a:lnTo>
                <a:lnTo>
                  <a:pt x="134449" y="17299"/>
                </a:lnTo>
                <a:lnTo>
                  <a:pt x="175771" y="4472"/>
                </a:lnTo>
                <a:lnTo>
                  <a:pt x="220137" y="0"/>
                </a:lnTo>
                <a:lnTo>
                  <a:pt x="1100660" y="0"/>
                </a:lnTo>
                <a:lnTo>
                  <a:pt x="1145026" y="4472"/>
                </a:lnTo>
                <a:lnTo>
                  <a:pt x="1186349" y="17299"/>
                </a:lnTo>
                <a:lnTo>
                  <a:pt x="1223743" y="37595"/>
                </a:lnTo>
                <a:lnTo>
                  <a:pt x="1256323" y="64476"/>
                </a:lnTo>
                <a:lnTo>
                  <a:pt x="1283204" y="97056"/>
                </a:lnTo>
                <a:lnTo>
                  <a:pt x="1303501" y="134449"/>
                </a:lnTo>
                <a:lnTo>
                  <a:pt x="1316328" y="175771"/>
                </a:lnTo>
                <a:lnTo>
                  <a:pt x="1320800" y="220137"/>
                </a:lnTo>
                <a:lnTo>
                  <a:pt x="1320800" y="2086501"/>
                </a:lnTo>
                <a:lnTo>
                  <a:pt x="1316328" y="2130867"/>
                </a:lnTo>
                <a:lnTo>
                  <a:pt x="1303501" y="2172189"/>
                </a:lnTo>
                <a:lnTo>
                  <a:pt x="1283204" y="2209583"/>
                </a:lnTo>
                <a:lnTo>
                  <a:pt x="1256323" y="2242163"/>
                </a:lnTo>
                <a:lnTo>
                  <a:pt x="1223743" y="2269044"/>
                </a:lnTo>
                <a:lnTo>
                  <a:pt x="1186349" y="2289341"/>
                </a:lnTo>
                <a:lnTo>
                  <a:pt x="1145026" y="2302168"/>
                </a:lnTo>
                <a:lnTo>
                  <a:pt x="1100660" y="2306641"/>
                </a:lnTo>
                <a:lnTo>
                  <a:pt x="220137" y="2306641"/>
                </a:lnTo>
                <a:lnTo>
                  <a:pt x="175771" y="2302168"/>
                </a:lnTo>
                <a:lnTo>
                  <a:pt x="134449" y="2289341"/>
                </a:lnTo>
                <a:lnTo>
                  <a:pt x="97056" y="2269044"/>
                </a:lnTo>
                <a:lnTo>
                  <a:pt x="64476" y="2242163"/>
                </a:lnTo>
                <a:lnTo>
                  <a:pt x="37595" y="2209583"/>
                </a:lnTo>
                <a:lnTo>
                  <a:pt x="17299" y="2172189"/>
                </a:lnTo>
                <a:lnTo>
                  <a:pt x="4472" y="2130867"/>
                </a:lnTo>
                <a:lnTo>
                  <a:pt x="0" y="2086501"/>
                </a:lnTo>
                <a:lnTo>
                  <a:pt x="0" y="220137"/>
                </a:lnTo>
                <a:close/>
              </a:path>
            </a:pathLst>
          </a:custGeom>
          <a:ln w="12700">
            <a:solidFill>
              <a:srgbClr val="385723"/>
            </a:solidFill>
          </a:ln>
        </p:spPr>
        <p:txBody>
          <a:bodyPr wrap="square" lIns="0" tIns="0" rIns="0" bIns="0" rtlCol="0"/>
          <a:lstStyle/>
          <a:p>
            <a:endParaRPr>
              <a:cs typeface="+mn-ea"/>
              <a:sym typeface="+mn-lt"/>
            </a:endParaRPr>
          </a:p>
        </p:txBody>
      </p:sp>
    </p:spTree>
    <p:extLst>
      <p:ext uri="{BB962C8B-B14F-4D97-AF65-F5344CB8AC3E}">
        <p14:creationId xmlns:p14="http://schemas.microsoft.com/office/powerpoint/2010/main" val="421312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628650" y="365127"/>
            <a:ext cx="8222273" cy="596165"/>
          </a:xfrm>
        </p:spPr>
        <p:txBody>
          <a:bodyPr/>
          <a:lstStyle/>
          <a:p>
            <a:r>
              <a:rPr lang="en-US" altLang="zh-CN" dirty="0">
                <a:ea typeface="+mn-ea"/>
                <a:cs typeface="+mn-ea"/>
                <a:sym typeface="+mn-lt"/>
              </a:rPr>
              <a:t>The new way to train multi-layer NNs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34</a:t>
            </a:fld>
            <a:endParaRPr lang="zh-CN" altLang="en-US">
              <a:cs typeface="+mn-ea"/>
              <a:sym typeface="+mn-lt"/>
            </a:endParaRPr>
          </a:p>
        </p:txBody>
      </p:sp>
      <p:sp>
        <p:nvSpPr>
          <p:cNvPr id="7" name="object 3">
            <a:extLst>
              <a:ext uri="{FF2B5EF4-FFF2-40B4-BE49-F238E27FC236}">
                <a16:creationId xmlns:a16="http://schemas.microsoft.com/office/drawing/2014/main" id="{0B752A49-82C9-475E-8C8C-3253A77DFAA8}"/>
              </a:ext>
            </a:extLst>
          </p:cNvPr>
          <p:cNvSpPr/>
          <p:nvPr/>
        </p:nvSpPr>
        <p:spPr>
          <a:xfrm rot="-60000">
            <a:off x="874834" y="1438402"/>
            <a:ext cx="6804025" cy="1908175"/>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17" name="object 8">
            <a:extLst>
              <a:ext uri="{FF2B5EF4-FFF2-40B4-BE49-F238E27FC236}">
                <a16:creationId xmlns:a16="http://schemas.microsoft.com/office/drawing/2014/main" id="{F11707E4-4B9D-438C-B484-72900DD3ED67}"/>
              </a:ext>
            </a:extLst>
          </p:cNvPr>
          <p:cNvSpPr txBox="1"/>
          <p:nvPr/>
        </p:nvSpPr>
        <p:spPr>
          <a:xfrm>
            <a:off x="628650" y="3666938"/>
            <a:ext cx="6528434" cy="1070678"/>
          </a:xfrm>
          <a:prstGeom prst="rect">
            <a:avLst/>
          </a:prstGeom>
          <a:solidFill>
            <a:srgbClr val="CCFFCC"/>
          </a:solidFill>
        </p:spPr>
        <p:txBody>
          <a:bodyPr vert="horz" wrap="square" lIns="0" tIns="189865" rIns="0" bIns="0" rtlCol="0">
            <a:spAutoFit/>
          </a:bodyPr>
          <a:lstStyle/>
          <a:p>
            <a:pPr marL="654050" marR="412115" indent="-236220">
              <a:lnSpc>
                <a:spcPct val="101899"/>
              </a:lnSpc>
              <a:spcBef>
                <a:spcPts val="1495"/>
              </a:spcBef>
            </a:pPr>
            <a:r>
              <a:rPr sz="2800" spc="-114" dirty="0">
                <a:solidFill>
                  <a:srgbClr val="44546A"/>
                </a:solidFill>
                <a:cs typeface="+mn-ea"/>
                <a:sym typeface="+mn-lt"/>
              </a:rPr>
              <a:t>Each </a:t>
            </a:r>
            <a:r>
              <a:rPr sz="2800" spc="-185" dirty="0">
                <a:solidFill>
                  <a:srgbClr val="44546A"/>
                </a:solidFill>
                <a:cs typeface="+mn-ea"/>
                <a:sym typeface="+mn-lt"/>
              </a:rPr>
              <a:t>layer </a:t>
            </a:r>
            <a:r>
              <a:rPr sz="2800" spc="-95" dirty="0">
                <a:solidFill>
                  <a:srgbClr val="44546A"/>
                </a:solidFill>
                <a:cs typeface="+mn-ea"/>
                <a:sym typeface="+mn-lt"/>
              </a:rPr>
              <a:t>can </a:t>
            </a:r>
            <a:r>
              <a:rPr sz="2800" spc="-170" dirty="0">
                <a:solidFill>
                  <a:srgbClr val="44546A"/>
                </a:solidFill>
                <a:cs typeface="+mn-ea"/>
                <a:sym typeface="+mn-lt"/>
              </a:rPr>
              <a:t>be </a:t>
            </a:r>
            <a:r>
              <a:rPr sz="2800" spc="-175" dirty="0">
                <a:solidFill>
                  <a:srgbClr val="44546A"/>
                </a:solidFill>
                <a:cs typeface="+mn-ea"/>
                <a:sym typeface="+mn-lt"/>
              </a:rPr>
              <a:t>trained to </a:t>
            </a:r>
            <a:r>
              <a:rPr sz="2800" spc="-170" dirty="0">
                <a:solidFill>
                  <a:srgbClr val="44546A"/>
                </a:solidFill>
                <a:cs typeface="+mn-ea"/>
                <a:sym typeface="+mn-lt"/>
              </a:rPr>
              <a:t>be </a:t>
            </a:r>
            <a:r>
              <a:rPr sz="2800" spc="-85" dirty="0">
                <a:solidFill>
                  <a:srgbClr val="44546A"/>
                </a:solidFill>
                <a:cs typeface="+mn-ea"/>
                <a:sym typeface="+mn-lt"/>
              </a:rPr>
              <a:t>an</a:t>
            </a:r>
            <a:r>
              <a:rPr sz="2800" spc="-605" dirty="0">
                <a:solidFill>
                  <a:srgbClr val="44546A"/>
                </a:solidFill>
                <a:cs typeface="+mn-ea"/>
                <a:sym typeface="+mn-lt"/>
              </a:rPr>
              <a:t> </a:t>
            </a:r>
            <a:r>
              <a:rPr lang="en-US" sz="2800" spc="-179" baseline="1010" dirty="0">
                <a:solidFill>
                  <a:srgbClr val="44546A"/>
                </a:solidFill>
                <a:cs typeface="+mn-ea"/>
                <a:sym typeface="+mn-lt"/>
              </a:rPr>
              <a:t> </a:t>
            </a:r>
            <a:r>
              <a:rPr lang="en-US" sz="2800" spc="-179" dirty="0">
                <a:solidFill>
                  <a:srgbClr val="44546A"/>
                </a:solidFill>
                <a:cs typeface="+mn-ea"/>
                <a:sym typeface="+mn-lt"/>
              </a:rPr>
              <a:t> auto-</a:t>
            </a:r>
            <a:r>
              <a:rPr sz="2800" spc="-125" dirty="0">
                <a:solidFill>
                  <a:srgbClr val="44546A"/>
                </a:solidFill>
                <a:cs typeface="+mn-ea"/>
                <a:sym typeface="+mn-lt"/>
              </a:rPr>
              <a:t>encoder </a:t>
            </a:r>
            <a:r>
              <a:rPr sz="2800" spc="-185" dirty="0">
                <a:solidFill>
                  <a:srgbClr val="44546A"/>
                </a:solidFill>
                <a:cs typeface="+mn-ea"/>
                <a:sym typeface="+mn-lt"/>
              </a:rPr>
              <a:t>(e.g.,via </a:t>
            </a:r>
            <a:r>
              <a:rPr sz="2800" spc="-135" dirty="0">
                <a:solidFill>
                  <a:srgbClr val="44546A"/>
                </a:solidFill>
                <a:cs typeface="+mn-ea"/>
                <a:sym typeface="+mn-lt"/>
              </a:rPr>
              <a:t>reconstruction</a:t>
            </a:r>
            <a:r>
              <a:rPr sz="2800" spc="-320" dirty="0">
                <a:solidFill>
                  <a:srgbClr val="44546A"/>
                </a:solidFill>
                <a:cs typeface="+mn-ea"/>
                <a:sym typeface="+mn-lt"/>
              </a:rPr>
              <a:t> </a:t>
            </a:r>
            <a:r>
              <a:rPr sz="2800" spc="-110" dirty="0">
                <a:solidFill>
                  <a:srgbClr val="44546A"/>
                </a:solidFill>
                <a:cs typeface="+mn-ea"/>
                <a:sym typeface="+mn-lt"/>
              </a:rPr>
              <a:t>loss)</a:t>
            </a:r>
            <a:endParaRPr sz="2800" dirty="0">
              <a:cs typeface="+mn-ea"/>
              <a:sym typeface="+mn-lt"/>
            </a:endParaRPr>
          </a:p>
        </p:txBody>
      </p:sp>
      <p:sp>
        <p:nvSpPr>
          <p:cNvPr id="18" name="object 9">
            <a:extLst>
              <a:ext uri="{FF2B5EF4-FFF2-40B4-BE49-F238E27FC236}">
                <a16:creationId xmlns:a16="http://schemas.microsoft.com/office/drawing/2014/main" id="{DE7DF50C-B579-419E-8AFB-DF0CFDA7DE58}"/>
              </a:ext>
            </a:extLst>
          </p:cNvPr>
          <p:cNvSpPr txBox="1"/>
          <p:nvPr/>
        </p:nvSpPr>
        <p:spPr>
          <a:xfrm>
            <a:off x="628650" y="4967418"/>
            <a:ext cx="7621270" cy="1007712"/>
          </a:xfrm>
          <a:prstGeom prst="rect">
            <a:avLst/>
          </a:prstGeom>
          <a:solidFill>
            <a:schemeClr val="accent5">
              <a:lumMod val="20000"/>
              <a:lumOff val="80000"/>
            </a:schemeClr>
          </a:solidFill>
        </p:spPr>
        <p:txBody>
          <a:bodyPr vert="horz" wrap="square" lIns="0" tIns="149860" rIns="0" bIns="0" rtlCol="0">
            <a:spAutoFit/>
          </a:bodyPr>
          <a:lstStyle/>
          <a:p>
            <a:pPr marL="91440" marR="645795" algn="ctr">
              <a:lnSpc>
                <a:spcPct val="101400"/>
              </a:lnSpc>
              <a:spcBef>
                <a:spcPts val="1180"/>
              </a:spcBef>
            </a:pPr>
            <a:r>
              <a:rPr sz="2800" spc="-170" dirty="0">
                <a:solidFill>
                  <a:srgbClr val="44546A"/>
                </a:solidFill>
                <a:cs typeface="+mn-ea"/>
                <a:sym typeface="+mn-lt"/>
              </a:rPr>
              <a:t>Basically, </a:t>
            </a:r>
            <a:r>
              <a:rPr sz="2800" spc="-254" dirty="0">
                <a:solidFill>
                  <a:srgbClr val="44546A"/>
                </a:solidFill>
                <a:cs typeface="+mn-ea"/>
                <a:sym typeface="+mn-lt"/>
              </a:rPr>
              <a:t>it </a:t>
            </a:r>
            <a:r>
              <a:rPr sz="2800" spc="-150" dirty="0">
                <a:solidFill>
                  <a:srgbClr val="44546A"/>
                </a:solidFill>
                <a:cs typeface="+mn-ea"/>
                <a:sym typeface="+mn-lt"/>
              </a:rPr>
              <a:t>is </a:t>
            </a:r>
            <a:r>
              <a:rPr sz="2800" spc="-175" dirty="0">
                <a:solidFill>
                  <a:srgbClr val="44546A"/>
                </a:solidFill>
                <a:cs typeface="+mn-ea"/>
                <a:sym typeface="+mn-lt"/>
              </a:rPr>
              <a:t>forced to learn </a:t>
            </a:r>
            <a:r>
              <a:rPr sz="2800" spc="-75" dirty="0">
                <a:solidFill>
                  <a:srgbClr val="44546A"/>
                </a:solidFill>
                <a:cs typeface="+mn-ea"/>
                <a:sym typeface="+mn-lt"/>
              </a:rPr>
              <a:t>good </a:t>
            </a:r>
            <a:r>
              <a:rPr sz="2800" spc="-175" dirty="0">
                <a:solidFill>
                  <a:srgbClr val="44546A"/>
                </a:solidFill>
                <a:cs typeface="+mn-ea"/>
                <a:sym typeface="+mn-lt"/>
              </a:rPr>
              <a:t>features that  </a:t>
            </a:r>
            <a:r>
              <a:rPr sz="2800" spc="-165" dirty="0">
                <a:solidFill>
                  <a:srgbClr val="44546A"/>
                </a:solidFill>
                <a:cs typeface="+mn-ea"/>
                <a:sym typeface="+mn-lt"/>
              </a:rPr>
              <a:t>describe </a:t>
            </a:r>
            <a:r>
              <a:rPr sz="2800" spc="-140" dirty="0">
                <a:solidFill>
                  <a:srgbClr val="44546A"/>
                </a:solidFill>
                <a:cs typeface="+mn-ea"/>
                <a:sym typeface="+mn-lt"/>
              </a:rPr>
              <a:t>what </a:t>
            </a:r>
            <a:r>
              <a:rPr sz="2800" spc="-120" dirty="0">
                <a:solidFill>
                  <a:srgbClr val="44546A"/>
                </a:solidFill>
                <a:cs typeface="+mn-ea"/>
                <a:sym typeface="+mn-lt"/>
              </a:rPr>
              <a:t>comes </a:t>
            </a:r>
            <a:r>
              <a:rPr sz="2800" spc="-185" dirty="0">
                <a:solidFill>
                  <a:srgbClr val="44546A"/>
                </a:solidFill>
                <a:cs typeface="+mn-ea"/>
                <a:sym typeface="+mn-lt"/>
              </a:rPr>
              <a:t>from </a:t>
            </a:r>
            <a:r>
              <a:rPr sz="2800" spc="-195" dirty="0">
                <a:solidFill>
                  <a:srgbClr val="44546A"/>
                </a:solidFill>
                <a:cs typeface="+mn-ea"/>
                <a:sym typeface="+mn-lt"/>
              </a:rPr>
              <a:t>the </a:t>
            </a:r>
            <a:r>
              <a:rPr sz="2800" spc="-155" dirty="0">
                <a:solidFill>
                  <a:srgbClr val="44546A"/>
                </a:solidFill>
                <a:cs typeface="+mn-ea"/>
                <a:sym typeface="+mn-lt"/>
              </a:rPr>
              <a:t>previous</a:t>
            </a:r>
            <a:r>
              <a:rPr sz="2800" spc="-470" dirty="0">
                <a:solidFill>
                  <a:srgbClr val="44546A"/>
                </a:solidFill>
                <a:cs typeface="+mn-ea"/>
                <a:sym typeface="+mn-lt"/>
              </a:rPr>
              <a:t> </a:t>
            </a:r>
            <a:r>
              <a:rPr sz="2800" spc="-185" dirty="0">
                <a:solidFill>
                  <a:srgbClr val="44546A"/>
                </a:solidFill>
                <a:cs typeface="+mn-ea"/>
                <a:sym typeface="+mn-lt"/>
              </a:rPr>
              <a:t>layer</a:t>
            </a:r>
            <a:endParaRPr sz="2800" dirty="0">
              <a:cs typeface="+mn-ea"/>
              <a:sym typeface="+mn-lt"/>
            </a:endParaRPr>
          </a:p>
        </p:txBody>
      </p:sp>
    </p:spTree>
    <p:extLst>
      <p:ext uri="{BB962C8B-B14F-4D97-AF65-F5344CB8AC3E}">
        <p14:creationId xmlns:p14="http://schemas.microsoft.com/office/powerpoint/2010/main" val="381284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35</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3283794"/>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Tree>
    <p:extLst>
      <p:ext uri="{BB962C8B-B14F-4D97-AF65-F5344CB8AC3E}">
        <p14:creationId xmlns:p14="http://schemas.microsoft.com/office/powerpoint/2010/main" val="35720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CBFE804-DCCC-458F-9DE5-320468AF05F7}"/>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07BBC02-DBDC-4DE8-BA93-B53F75B55A57}"/>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61BE5ABE-D020-43B2-9B98-36CF09D3EE22}"/>
              </a:ext>
            </a:extLst>
          </p:cNvPr>
          <p:cNvSpPr>
            <a:spLocks noGrp="1"/>
          </p:cNvSpPr>
          <p:nvPr>
            <p:ph type="sldNum" sz="quarter" idx="12"/>
          </p:nvPr>
        </p:nvSpPr>
        <p:spPr/>
        <p:txBody>
          <a:bodyPr/>
          <a:lstStyle/>
          <a:p>
            <a:fld id="{5E1FB758-60BF-4E88-A44B-832C9297871E}" type="slidenum">
              <a:rPr lang="zh-CN" altLang="en-US" smtClean="0">
                <a:cs typeface="+mn-ea"/>
                <a:sym typeface="+mn-lt"/>
              </a:rPr>
              <a:t>36</a:t>
            </a:fld>
            <a:endParaRPr lang="zh-CN" altLang="en-US">
              <a:cs typeface="+mn-ea"/>
              <a:sym typeface="+mn-lt"/>
            </a:endParaRPr>
          </a:p>
        </p:txBody>
      </p:sp>
      <p:pic>
        <p:nvPicPr>
          <p:cNvPr id="7" name="图片 6">
            <a:extLst>
              <a:ext uri="{FF2B5EF4-FFF2-40B4-BE49-F238E27FC236}">
                <a16:creationId xmlns:a16="http://schemas.microsoft.com/office/drawing/2014/main" id="{0CDFECF4-DF1A-4A49-9751-976B10985406}"/>
              </a:ext>
            </a:extLst>
          </p:cNvPr>
          <p:cNvPicPr>
            <a:picLocks noChangeAspect="1"/>
          </p:cNvPicPr>
          <p:nvPr/>
        </p:nvPicPr>
        <p:blipFill>
          <a:blip r:embed="rId2"/>
          <a:stretch>
            <a:fillRect/>
          </a:stretch>
        </p:blipFill>
        <p:spPr>
          <a:xfrm>
            <a:off x="1126054" y="809962"/>
            <a:ext cx="6650192" cy="5546389"/>
          </a:xfrm>
          <a:prstGeom prst="rect">
            <a:avLst/>
          </a:prstGeom>
        </p:spPr>
      </p:pic>
    </p:spTree>
    <p:extLst>
      <p:ext uri="{BB962C8B-B14F-4D97-AF65-F5344CB8AC3E}">
        <p14:creationId xmlns:p14="http://schemas.microsoft.com/office/powerpoint/2010/main" val="12597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Learning to Learn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37</a:t>
            </a:fld>
            <a:endParaRPr lang="zh-CN" altLang="en-US">
              <a:cs typeface="+mn-ea"/>
              <a:sym typeface="+mn-lt"/>
            </a:endParaRPr>
          </a:p>
        </p:txBody>
      </p:sp>
      <p:pic>
        <p:nvPicPr>
          <p:cNvPr id="7" name="图片 6">
            <a:extLst>
              <a:ext uri="{FF2B5EF4-FFF2-40B4-BE49-F238E27FC236}">
                <a16:creationId xmlns:a16="http://schemas.microsoft.com/office/drawing/2014/main" id="{DB710A23-3861-4220-BCD1-E3F451F80ED0}"/>
              </a:ext>
            </a:extLst>
          </p:cNvPr>
          <p:cNvPicPr>
            <a:picLocks noChangeAspect="1"/>
          </p:cNvPicPr>
          <p:nvPr/>
        </p:nvPicPr>
        <p:blipFill>
          <a:blip r:embed="rId2"/>
          <a:stretch>
            <a:fillRect/>
          </a:stretch>
        </p:blipFill>
        <p:spPr>
          <a:xfrm>
            <a:off x="0" y="1501546"/>
            <a:ext cx="9144000" cy="4303497"/>
          </a:xfrm>
          <a:prstGeom prst="rect">
            <a:avLst/>
          </a:prstGeom>
        </p:spPr>
      </p:pic>
    </p:spTree>
    <p:extLst>
      <p:ext uri="{BB962C8B-B14F-4D97-AF65-F5344CB8AC3E}">
        <p14:creationId xmlns:p14="http://schemas.microsoft.com/office/powerpoint/2010/main" val="245338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Learning to Learn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38</a:t>
            </a:fld>
            <a:endParaRPr lang="zh-CN" altLang="en-US">
              <a:cs typeface="+mn-ea"/>
              <a:sym typeface="+mn-lt"/>
            </a:endParaRPr>
          </a:p>
        </p:txBody>
      </p:sp>
      <p:pic>
        <p:nvPicPr>
          <p:cNvPr id="7" name="图片 6">
            <a:extLst>
              <a:ext uri="{FF2B5EF4-FFF2-40B4-BE49-F238E27FC236}">
                <a16:creationId xmlns:a16="http://schemas.microsoft.com/office/drawing/2014/main" id="{E211AD0B-6D55-468C-AE53-30EE86F83D3A}"/>
              </a:ext>
            </a:extLst>
          </p:cNvPr>
          <p:cNvPicPr>
            <a:picLocks noChangeAspect="1"/>
          </p:cNvPicPr>
          <p:nvPr/>
        </p:nvPicPr>
        <p:blipFill>
          <a:blip r:embed="rId2"/>
          <a:stretch>
            <a:fillRect/>
          </a:stretch>
        </p:blipFill>
        <p:spPr>
          <a:xfrm>
            <a:off x="0" y="1304829"/>
            <a:ext cx="9144000" cy="5051522"/>
          </a:xfrm>
          <a:prstGeom prst="rect">
            <a:avLst/>
          </a:prstGeom>
        </p:spPr>
      </p:pic>
    </p:spTree>
    <p:extLst>
      <p:ext uri="{BB962C8B-B14F-4D97-AF65-F5344CB8AC3E}">
        <p14:creationId xmlns:p14="http://schemas.microsoft.com/office/powerpoint/2010/main" val="294422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39</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3581411"/>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Tree>
    <p:extLst>
      <p:ext uri="{BB962C8B-B14F-4D97-AF65-F5344CB8AC3E}">
        <p14:creationId xmlns:p14="http://schemas.microsoft.com/office/powerpoint/2010/main" val="123966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443279" y="450604"/>
            <a:ext cx="8257442" cy="544513"/>
          </a:xfrm>
        </p:spPr>
        <p:txBody>
          <a:bodyPr/>
          <a:lstStyle/>
          <a:p>
            <a:r>
              <a:rPr lang="en-US" altLang="zh-CN" sz="3200" spc="-35" dirty="0">
                <a:ea typeface="+mn-ea"/>
                <a:cs typeface="+mn-ea"/>
                <a:sym typeface="+mn-lt"/>
              </a:rPr>
              <a:t>Important </a:t>
            </a:r>
            <a:r>
              <a:rPr lang="en-US" altLang="zh-CN" sz="2800" spc="-105" dirty="0">
                <a:solidFill>
                  <a:srgbClr val="F900E1"/>
                </a:solidFill>
                <a:ea typeface="+mn-ea"/>
                <a:cs typeface="+mn-ea"/>
                <a:sym typeface="+mn-lt"/>
              </a:rPr>
              <a:t>Block</a:t>
            </a:r>
            <a:r>
              <a:rPr lang="en-US" altLang="zh-CN" sz="3200" spc="-105" dirty="0">
                <a:ea typeface="+mn-ea"/>
                <a:cs typeface="+mn-ea"/>
                <a:sym typeface="+mn-lt"/>
              </a:rPr>
              <a:t>: </a:t>
            </a:r>
            <a:r>
              <a:rPr lang="en-US" altLang="zh-CN" sz="3200" spc="-35" dirty="0">
                <a:solidFill>
                  <a:srgbClr val="0000FF"/>
                </a:solidFill>
                <a:ea typeface="+mn-ea"/>
                <a:cs typeface="+mn-ea"/>
                <a:sym typeface="+mn-lt"/>
              </a:rPr>
              <a:t>Recurrent </a:t>
            </a:r>
            <a:r>
              <a:rPr lang="en-US" altLang="zh-CN" sz="3200" spc="-40" dirty="0">
                <a:solidFill>
                  <a:srgbClr val="0000FF"/>
                </a:solidFill>
                <a:ea typeface="+mn-ea"/>
                <a:cs typeface="+mn-ea"/>
                <a:sym typeface="+mn-lt"/>
              </a:rPr>
              <a:t>Neural </a:t>
            </a:r>
            <a:r>
              <a:rPr lang="en-US" altLang="zh-CN" sz="3200" spc="-45" dirty="0">
                <a:solidFill>
                  <a:srgbClr val="0000FF"/>
                </a:solidFill>
                <a:ea typeface="+mn-ea"/>
                <a:cs typeface="+mn-ea"/>
                <a:sym typeface="+mn-lt"/>
              </a:rPr>
              <a:t>Networks</a:t>
            </a:r>
            <a:r>
              <a:rPr lang="en-US" altLang="zh-CN" sz="3200" spc="229" dirty="0">
                <a:solidFill>
                  <a:srgbClr val="0000FF"/>
                </a:solidFill>
                <a:ea typeface="+mn-ea"/>
                <a:cs typeface="+mn-ea"/>
                <a:sym typeface="+mn-lt"/>
              </a:rPr>
              <a:t> </a:t>
            </a:r>
            <a:r>
              <a:rPr lang="en-US" altLang="zh-CN" sz="3200" spc="-30" dirty="0">
                <a:solidFill>
                  <a:srgbClr val="0000FF"/>
                </a:solidFill>
                <a:ea typeface="+mn-ea"/>
                <a:cs typeface="+mn-ea"/>
                <a:sym typeface="+mn-lt"/>
              </a:rPr>
              <a:t>(RNN)</a:t>
            </a:r>
            <a:endParaRPr lang="zh-CN" altLang="en-US" sz="3200"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p:txBody>
          <a:bodyPr/>
          <a:lstStyle/>
          <a:p>
            <a:r>
              <a:rPr lang="en-US" altLang="zh-CN" spc="-35" dirty="0">
                <a:ea typeface="+mn-ea"/>
                <a:cs typeface="+mn-ea"/>
                <a:sym typeface="+mn-lt"/>
              </a:rPr>
              <a:t>Prof. </a:t>
            </a:r>
            <a:r>
              <a:rPr lang="en-US" altLang="zh-CN" spc="-5" dirty="0" err="1">
                <a:ea typeface="+mn-ea"/>
                <a:cs typeface="+mn-ea"/>
                <a:sym typeface="+mn-lt"/>
              </a:rPr>
              <a:t>Schmidhuber</a:t>
            </a:r>
            <a:r>
              <a:rPr lang="en-US" altLang="zh-CN" spc="-5" dirty="0">
                <a:ea typeface="+mn-ea"/>
                <a:cs typeface="+mn-ea"/>
                <a:sym typeface="+mn-lt"/>
              </a:rPr>
              <a:t> </a:t>
            </a:r>
            <a:r>
              <a:rPr lang="en-US" altLang="zh-CN" spc="-15" dirty="0">
                <a:ea typeface="+mn-ea"/>
                <a:cs typeface="+mn-ea"/>
                <a:sym typeface="+mn-lt"/>
              </a:rPr>
              <a:t>invented </a:t>
            </a:r>
            <a:r>
              <a:rPr lang="en-US" altLang="zh-CN" dirty="0">
                <a:solidFill>
                  <a:srgbClr val="0000FF"/>
                </a:solidFill>
                <a:ea typeface="+mn-ea"/>
                <a:cs typeface="+mn-ea"/>
                <a:sym typeface="+mn-lt"/>
              </a:rPr>
              <a:t>"Long </a:t>
            </a:r>
            <a:r>
              <a:rPr lang="en-US" altLang="zh-CN" spc="-15" dirty="0">
                <a:solidFill>
                  <a:srgbClr val="0000FF"/>
                </a:solidFill>
                <a:ea typeface="+mn-ea"/>
                <a:cs typeface="+mn-ea"/>
                <a:sym typeface="+mn-lt"/>
              </a:rPr>
              <a:t>short-term </a:t>
            </a:r>
            <a:r>
              <a:rPr lang="en-US" altLang="zh-CN" spc="5" dirty="0">
                <a:solidFill>
                  <a:srgbClr val="0000FF"/>
                </a:solidFill>
                <a:ea typeface="+mn-ea"/>
                <a:cs typeface="+mn-ea"/>
                <a:sym typeface="+mn-lt"/>
              </a:rPr>
              <a:t>memory” </a:t>
            </a:r>
            <a:r>
              <a:rPr lang="en-US" altLang="zh-CN" dirty="0">
                <a:solidFill>
                  <a:srgbClr val="0000FF"/>
                </a:solidFill>
                <a:ea typeface="+mn-ea"/>
                <a:cs typeface="+mn-ea"/>
                <a:sym typeface="+mn-lt"/>
              </a:rPr>
              <a:t>– </a:t>
            </a:r>
            <a:r>
              <a:rPr lang="en-US" altLang="zh-CN" spc="-10" dirty="0">
                <a:solidFill>
                  <a:srgbClr val="0000FF"/>
                </a:solidFill>
                <a:ea typeface="+mn-ea"/>
                <a:cs typeface="+mn-ea"/>
                <a:sym typeface="+mn-lt"/>
              </a:rPr>
              <a:t>Recurrent </a:t>
            </a:r>
            <a:r>
              <a:rPr lang="en-US" altLang="zh-CN" spc="-5" dirty="0">
                <a:solidFill>
                  <a:srgbClr val="0000FF"/>
                </a:solidFill>
                <a:ea typeface="+mn-ea"/>
                <a:cs typeface="+mn-ea"/>
                <a:sym typeface="+mn-lt"/>
              </a:rPr>
              <a:t>NN (LSTM-RNN) </a:t>
            </a:r>
            <a:r>
              <a:rPr lang="en-US" altLang="zh-CN" spc="-5" dirty="0">
                <a:ea typeface="+mn-ea"/>
                <a:cs typeface="+mn-ea"/>
                <a:sym typeface="+mn-lt"/>
              </a:rPr>
              <a:t>model </a:t>
            </a:r>
            <a:r>
              <a:rPr lang="en-US" altLang="zh-CN" dirty="0">
                <a:ea typeface="+mn-ea"/>
                <a:cs typeface="+mn-ea"/>
                <a:sym typeface="+mn-lt"/>
              </a:rPr>
              <a:t>in</a:t>
            </a:r>
            <a:r>
              <a:rPr lang="en-US" altLang="zh-CN" spc="5" dirty="0">
                <a:ea typeface="+mn-ea"/>
                <a:cs typeface="+mn-ea"/>
                <a:sym typeface="+mn-lt"/>
              </a:rPr>
              <a:t> </a:t>
            </a:r>
            <a:r>
              <a:rPr lang="en-US" altLang="zh-CN" spc="-5" dirty="0">
                <a:ea typeface="+mn-ea"/>
                <a:cs typeface="+mn-ea"/>
                <a:sym typeface="+mn-lt"/>
              </a:rPr>
              <a:t>1997</a:t>
            </a:r>
            <a:endParaRPr lang="en-US" altLang="zh-CN" dirty="0">
              <a:ea typeface="+mn-ea"/>
              <a:cs typeface="+mn-ea"/>
              <a:sym typeface="+mn-lt"/>
            </a:endParaRPr>
          </a:p>
          <a:p>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4</a:t>
            </a:fld>
            <a:endParaRPr lang="zh-CN" altLang="en-US" dirty="0">
              <a:cs typeface="+mn-ea"/>
              <a:sym typeface="+mn-lt"/>
            </a:endParaRPr>
          </a:p>
        </p:txBody>
      </p:sp>
      <p:sp>
        <p:nvSpPr>
          <p:cNvPr id="7" name="object 5">
            <a:extLst>
              <a:ext uri="{FF2B5EF4-FFF2-40B4-BE49-F238E27FC236}">
                <a16:creationId xmlns:a16="http://schemas.microsoft.com/office/drawing/2014/main" id="{C27DB809-EC44-4AFE-B3C8-8471A886A366}"/>
              </a:ext>
            </a:extLst>
          </p:cNvPr>
          <p:cNvSpPr/>
          <p:nvPr/>
        </p:nvSpPr>
        <p:spPr>
          <a:xfrm>
            <a:off x="269082" y="3531887"/>
            <a:ext cx="3826668" cy="1981199"/>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8" name="object 4">
            <a:extLst>
              <a:ext uri="{FF2B5EF4-FFF2-40B4-BE49-F238E27FC236}">
                <a16:creationId xmlns:a16="http://schemas.microsoft.com/office/drawing/2014/main" id="{28B5FCC5-8DC3-4BEA-8B8F-F53040FB8445}"/>
              </a:ext>
            </a:extLst>
          </p:cNvPr>
          <p:cNvSpPr/>
          <p:nvPr/>
        </p:nvSpPr>
        <p:spPr>
          <a:xfrm>
            <a:off x="4594895" y="3512423"/>
            <a:ext cx="4423996" cy="2287532"/>
          </a:xfrm>
          <a:prstGeom prst="rect">
            <a:avLst/>
          </a:prstGeom>
          <a:blipFill>
            <a:blip r:embed="rId3" cstate="print"/>
            <a:stretch>
              <a:fillRect/>
            </a:stretch>
          </a:blipFill>
        </p:spPr>
        <p:txBody>
          <a:bodyPr wrap="square" lIns="0" tIns="0" rIns="0" bIns="0" rtlCol="0"/>
          <a:lstStyle/>
          <a:p>
            <a:endParaRPr>
              <a:cs typeface="+mn-ea"/>
              <a:sym typeface="+mn-lt"/>
            </a:endParaRPr>
          </a:p>
        </p:txBody>
      </p:sp>
      <p:sp>
        <p:nvSpPr>
          <p:cNvPr id="10" name="object 6">
            <a:extLst>
              <a:ext uri="{FF2B5EF4-FFF2-40B4-BE49-F238E27FC236}">
                <a16:creationId xmlns:a16="http://schemas.microsoft.com/office/drawing/2014/main" id="{7DBA8A86-A78E-4746-9EB8-7E9641017F0A}"/>
              </a:ext>
            </a:extLst>
          </p:cNvPr>
          <p:cNvSpPr/>
          <p:nvPr/>
        </p:nvSpPr>
        <p:spPr>
          <a:xfrm>
            <a:off x="1657350" y="2808740"/>
            <a:ext cx="5333401" cy="409326"/>
          </a:xfrm>
          <a:prstGeom prst="rect">
            <a:avLst/>
          </a:prstGeom>
          <a:blipFill>
            <a:blip r:embed="rId4" cstate="print"/>
            <a:stretch>
              <a:fillRect/>
            </a:stretch>
          </a:blipFill>
        </p:spPr>
        <p:txBody>
          <a:bodyPr wrap="square" lIns="0" tIns="0" rIns="0" bIns="0" rtlCol="0"/>
          <a:lstStyle/>
          <a:p>
            <a:endParaRPr dirty="0">
              <a:cs typeface="+mn-ea"/>
              <a:sym typeface="+mn-lt"/>
            </a:endParaRPr>
          </a:p>
        </p:txBody>
      </p:sp>
    </p:spTree>
    <p:extLst>
      <p:ext uri="{BB962C8B-B14F-4D97-AF65-F5344CB8AC3E}">
        <p14:creationId xmlns:p14="http://schemas.microsoft.com/office/powerpoint/2010/main" val="343365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478347F-A3AD-4F2A-BBE4-CC2E7FE5B337}"/>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D10BE54-D99D-4B4B-A835-6D7CC9977778}"/>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EDBA7966-AA6B-490F-99C5-570F504D7B65}"/>
              </a:ext>
            </a:extLst>
          </p:cNvPr>
          <p:cNvSpPr>
            <a:spLocks noGrp="1"/>
          </p:cNvSpPr>
          <p:nvPr>
            <p:ph type="sldNum" sz="quarter" idx="12"/>
          </p:nvPr>
        </p:nvSpPr>
        <p:spPr/>
        <p:txBody>
          <a:bodyPr/>
          <a:lstStyle/>
          <a:p>
            <a:fld id="{5E1FB758-60BF-4E88-A44B-832C9297871E}" type="slidenum">
              <a:rPr lang="zh-CN" altLang="en-US" smtClean="0">
                <a:cs typeface="+mn-ea"/>
                <a:sym typeface="+mn-lt"/>
              </a:rPr>
              <a:t>40</a:t>
            </a:fld>
            <a:endParaRPr lang="zh-CN" altLang="en-US">
              <a:cs typeface="+mn-ea"/>
              <a:sym typeface="+mn-lt"/>
            </a:endParaRPr>
          </a:p>
        </p:txBody>
      </p:sp>
      <p:pic>
        <p:nvPicPr>
          <p:cNvPr id="7" name="图片 6">
            <a:extLst>
              <a:ext uri="{FF2B5EF4-FFF2-40B4-BE49-F238E27FC236}">
                <a16:creationId xmlns:a16="http://schemas.microsoft.com/office/drawing/2014/main" id="{2F1B4649-5B4F-4EB7-938E-DDBD475AE7F9}"/>
              </a:ext>
            </a:extLst>
          </p:cNvPr>
          <p:cNvPicPr>
            <a:picLocks noChangeAspect="1"/>
          </p:cNvPicPr>
          <p:nvPr/>
        </p:nvPicPr>
        <p:blipFill>
          <a:blip r:embed="rId2"/>
          <a:stretch>
            <a:fillRect/>
          </a:stretch>
        </p:blipFill>
        <p:spPr>
          <a:xfrm>
            <a:off x="1215735" y="741087"/>
            <a:ext cx="6164393" cy="5375826"/>
          </a:xfrm>
          <a:prstGeom prst="rect">
            <a:avLst/>
          </a:prstGeom>
        </p:spPr>
      </p:pic>
    </p:spTree>
    <p:extLst>
      <p:ext uri="{BB962C8B-B14F-4D97-AF65-F5344CB8AC3E}">
        <p14:creationId xmlns:p14="http://schemas.microsoft.com/office/powerpoint/2010/main" val="415927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249848" y="470635"/>
            <a:ext cx="8644304" cy="631335"/>
          </a:xfrm>
        </p:spPr>
        <p:txBody>
          <a:bodyPr/>
          <a:lstStyle/>
          <a:p>
            <a:r>
              <a:rPr lang="en-US" altLang="zh-CN" sz="3200" dirty="0">
                <a:ea typeface="+mn-ea"/>
                <a:cs typeface="+mn-ea"/>
                <a:sym typeface="+mn-lt"/>
              </a:rPr>
              <a:t>Geometric Deep Learning on Graphs and Manifolds</a:t>
            </a:r>
            <a:endParaRPr lang="zh-CN" altLang="en-US" sz="3200"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a:xfrm>
            <a:off x="120895" y="1583132"/>
            <a:ext cx="6197742" cy="4561919"/>
          </a:xfrm>
        </p:spPr>
        <p:txBody>
          <a:bodyPr>
            <a:normAutofit fontScale="92500" lnSpcReduction="10000"/>
          </a:bodyPr>
          <a:lstStyle/>
          <a:p>
            <a:r>
              <a:rPr lang="en-US" altLang="zh-CN" dirty="0">
                <a:ea typeface="+mn-ea"/>
                <a:cs typeface="+mn-ea"/>
                <a:sym typeface="+mn-lt"/>
              </a:rPr>
              <a:t>Graph Nets(GNs) are a class of models that:</a:t>
            </a:r>
          </a:p>
          <a:p>
            <a:pPr lvl="1"/>
            <a:r>
              <a:rPr lang="en-US" altLang="zh-CN" dirty="0">
                <a:ea typeface="+mn-ea"/>
                <a:cs typeface="+mn-ea"/>
                <a:sym typeface="+mn-lt"/>
              </a:rPr>
              <a:t>Use graphs as inputs and/or outputs and/or latent representation</a:t>
            </a:r>
          </a:p>
          <a:p>
            <a:pPr lvl="1"/>
            <a:r>
              <a:rPr lang="en-US" altLang="zh-CN" dirty="0">
                <a:ea typeface="+mn-ea"/>
                <a:cs typeface="+mn-ea"/>
                <a:sym typeface="+mn-lt"/>
              </a:rPr>
              <a:t>Manipulate graph-structured representations</a:t>
            </a:r>
          </a:p>
          <a:p>
            <a:pPr lvl="1"/>
            <a:r>
              <a:rPr lang="en-US" altLang="zh-CN" dirty="0">
                <a:ea typeface="+mn-ea"/>
                <a:cs typeface="+mn-ea"/>
                <a:sym typeface="+mn-lt"/>
              </a:rPr>
              <a:t>Reflect relational structure</a:t>
            </a:r>
          </a:p>
          <a:p>
            <a:pPr lvl="1"/>
            <a:r>
              <a:rPr lang="en-US" altLang="zh-CN" dirty="0">
                <a:ea typeface="+mn-ea"/>
                <a:cs typeface="+mn-ea"/>
                <a:sym typeface="+mn-lt"/>
              </a:rPr>
              <a:t>Share model components across entities and relations</a:t>
            </a:r>
          </a:p>
          <a:p>
            <a:r>
              <a:rPr lang="en-US" altLang="zh-CN" dirty="0">
                <a:ea typeface="+mn-ea"/>
                <a:cs typeface="+mn-ea"/>
                <a:sym typeface="+mn-lt"/>
              </a:rPr>
              <a:t>Examples include:</a:t>
            </a:r>
          </a:p>
          <a:p>
            <a:pPr lvl="1"/>
            <a:r>
              <a:rPr lang="en-US" altLang="zh-CN" dirty="0">
                <a:ea typeface="+mn-ea"/>
                <a:cs typeface="+mn-ea"/>
                <a:sym typeface="+mn-lt"/>
              </a:rPr>
              <a:t>Graph Neural Networks</a:t>
            </a:r>
          </a:p>
          <a:p>
            <a:pPr lvl="1"/>
            <a:r>
              <a:rPr lang="en-US" altLang="zh-CN" dirty="0">
                <a:ea typeface="+mn-ea"/>
                <a:cs typeface="+mn-ea"/>
                <a:sym typeface="+mn-lt"/>
              </a:rPr>
              <a:t>Recursive Neural Networks</a:t>
            </a:r>
          </a:p>
          <a:p>
            <a:pPr lvl="1"/>
            <a:r>
              <a:rPr lang="en-US" altLang="zh-CN" dirty="0">
                <a:ea typeface="+mn-ea"/>
                <a:cs typeface="+mn-ea"/>
                <a:sym typeface="+mn-lt"/>
              </a:rPr>
              <a:t>Pointer Networks</a:t>
            </a:r>
          </a:p>
          <a:p>
            <a:pPr lvl="1"/>
            <a:r>
              <a:rPr lang="en-US" altLang="zh-CN" dirty="0">
                <a:ea typeface="+mn-ea"/>
                <a:cs typeface="+mn-ea"/>
                <a:sym typeface="+mn-lt"/>
              </a:rPr>
              <a:t>Graph Convolutional Networks</a:t>
            </a:r>
          </a:p>
          <a:p>
            <a:pPr lvl="1"/>
            <a:r>
              <a:rPr lang="en-US" altLang="zh-CN" dirty="0">
                <a:ea typeface="+mn-ea"/>
                <a:cs typeface="+mn-ea"/>
                <a:sym typeface="+mn-lt"/>
              </a:rPr>
              <a:t>Gated Graph Neural Networks</a:t>
            </a:r>
          </a:p>
          <a:p>
            <a:pPr lvl="1"/>
            <a:r>
              <a:rPr lang="en-US" altLang="zh-CN" dirty="0">
                <a:ea typeface="+mn-ea"/>
                <a:cs typeface="+mn-ea"/>
                <a:sym typeface="+mn-lt"/>
              </a:rPr>
              <a:t>Interaction Networks</a:t>
            </a:r>
          </a:p>
          <a:p>
            <a:pPr lvl="1"/>
            <a:r>
              <a:rPr lang="en-US" altLang="zh-CN" dirty="0">
                <a:ea typeface="+mn-ea"/>
                <a:cs typeface="+mn-ea"/>
                <a:sym typeface="+mn-lt"/>
              </a:rPr>
              <a:t>Message Passing Networks</a:t>
            </a: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41</a:t>
            </a:fld>
            <a:endParaRPr lang="zh-CN" altLang="en-US">
              <a:cs typeface="+mn-ea"/>
              <a:sym typeface="+mn-lt"/>
            </a:endParaRPr>
          </a:p>
        </p:txBody>
      </p:sp>
      <p:pic>
        <p:nvPicPr>
          <p:cNvPr id="7" name="图片 6">
            <a:extLst>
              <a:ext uri="{FF2B5EF4-FFF2-40B4-BE49-F238E27FC236}">
                <a16:creationId xmlns:a16="http://schemas.microsoft.com/office/drawing/2014/main" id="{37364302-C3F6-4B77-998D-D977505D9865}"/>
              </a:ext>
            </a:extLst>
          </p:cNvPr>
          <p:cNvPicPr>
            <a:picLocks noChangeAspect="1"/>
          </p:cNvPicPr>
          <p:nvPr/>
        </p:nvPicPr>
        <p:blipFill>
          <a:blip r:embed="rId2"/>
          <a:stretch>
            <a:fillRect/>
          </a:stretch>
        </p:blipFill>
        <p:spPr>
          <a:xfrm>
            <a:off x="6271011" y="1551220"/>
            <a:ext cx="2872989" cy="4625741"/>
          </a:xfrm>
          <a:prstGeom prst="rect">
            <a:avLst/>
          </a:prstGeom>
        </p:spPr>
      </p:pic>
    </p:spTree>
    <p:extLst>
      <p:ext uri="{BB962C8B-B14F-4D97-AF65-F5344CB8AC3E}">
        <p14:creationId xmlns:p14="http://schemas.microsoft.com/office/powerpoint/2010/main" val="382558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Inductive Bias for Graphs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42</a:t>
            </a:fld>
            <a:endParaRPr lang="zh-CN" altLang="en-US">
              <a:cs typeface="+mn-ea"/>
              <a:sym typeface="+mn-lt"/>
            </a:endParaRPr>
          </a:p>
        </p:txBody>
      </p:sp>
      <p:pic>
        <p:nvPicPr>
          <p:cNvPr id="7" name="图片 6">
            <a:extLst>
              <a:ext uri="{FF2B5EF4-FFF2-40B4-BE49-F238E27FC236}">
                <a16:creationId xmlns:a16="http://schemas.microsoft.com/office/drawing/2014/main" id="{3A7BA4F2-C8BE-463E-BC29-A3AB83C77D40}"/>
              </a:ext>
            </a:extLst>
          </p:cNvPr>
          <p:cNvPicPr>
            <a:picLocks noChangeAspect="1"/>
          </p:cNvPicPr>
          <p:nvPr/>
        </p:nvPicPr>
        <p:blipFill>
          <a:blip r:embed="rId2"/>
          <a:stretch>
            <a:fillRect/>
          </a:stretch>
        </p:blipFill>
        <p:spPr>
          <a:xfrm>
            <a:off x="157309" y="1693602"/>
            <a:ext cx="8829382" cy="4139728"/>
          </a:xfrm>
          <a:prstGeom prst="rect">
            <a:avLst/>
          </a:prstGeom>
        </p:spPr>
      </p:pic>
    </p:spTree>
    <p:extLst>
      <p:ext uri="{BB962C8B-B14F-4D97-AF65-F5344CB8AC3E}">
        <p14:creationId xmlns:p14="http://schemas.microsoft.com/office/powerpoint/2010/main" val="46668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 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43</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3946534"/>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Tree>
    <p:extLst>
      <p:ext uri="{BB962C8B-B14F-4D97-AF65-F5344CB8AC3E}">
        <p14:creationId xmlns:p14="http://schemas.microsoft.com/office/powerpoint/2010/main" val="15831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DA8ACAA-66E9-46C7-A57C-8A944E3D519E}"/>
              </a:ext>
            </a:extLst>
          </p:cNvPr>
          <p:cNvSpPr>
            <a:spLocks noGrp="1"/>
          </p:cNvSpPr>
          <p:nvPr>
            <p:ph type="title"/>
          </p:nvPr>
        </p:nvSpPr>
        <p:spPr>
          <a:xfrm>
            <a:off x="616927" y="13437"/>
            <a:ext cx="7665605" cy="585111"/>
          </a:xfrm>
        </p:spPr>
        <p:txBody>
          <a:bodyPr/>
          <a:lstStyle/>
          <a:p>
            <a:r>
              <a:rPr lang="en-US" altLang="zh-CN" sz="3200" dirty="0">
                <a:ea typeface="+mn-ea"/>
                <a:cs typeface="+mn-ea"/>
                <a:sym typeface="+mn-lt"/>
              </a:rPr>
              <a:t>Tasks in the form of Symbolic input/ outputs / Program Induction </a:t>
            </a:r>
            <a:endParaRPr lang="zh-CN" altLang="en-US" sz="2000" dirty="0">
              <a:ea typeface="+mn-ea"/>
              <a:cs typeface="+mn-ea"/>
              <a:sym typeface="+mn-lt"/>
            </a:endParaRPr>
          </a:p>
        </p:txBody>
      </p:sp>
      <p:sp>
        <p:nvSpPr>
          <p:cNvPr id="4" name="日期占位符 3">
            <a:extLst>
              <a:ext uri="{FF2B5EF4-FFF2-40B4-BE49-F238E27FC236}">
                <a16:creationId xmlns:a16="http://schemas.microsoft.com/office/drawing/2014/main" id="{BA9093BF-2A55-422F-9058-7430A842CD78}"/>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F7BEE36E-514A-446F-8B31-7F8F00541DF8}"/>
              </a:ext>
            </a:extLst>
          </p:cNvPr>
          <p:cNvSpPr>
            <a:spLocks noGrp="1"/>
          </p:cNvSpPr>
          <p:nvPr>
            <p:ph type="ftr" sz="quarter" idx="11"/>
          </p:nvPr>
        </p:nvSpPr>
        <p:spPr/>
        <p:txBody>
          <a:bodyPr/>
          <a:lstStyle/>
          <a:p>
            <a:r>
              <a:rPr lang="en-US" altLang="zh-CN" dirty="0" err="1">
                <a:cs typeface="+mn-ea"/>
                <a:sym typeface="+mn-lt"/>
              </a:rPr>
              <a:t>Beilun</a:t>
            </a:r>
            <a:r>
              <a:rPr lang="en-US" altLang="zh-CN" dirty="0">
                <a:cs typeface="+mn-ea"/>
                <a:sym typeface="+mn-lt"/>
              </a:rPr>
              <a:t>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D15F4AF-E839-4BCC-A905-83B7FECBBDC3}"/>
              </a:ext>
            </a:extLst>
          </p:cNvPr>
          <p:cNvSpPr>
            <a:spLocks noGrp="1"/>
          </p:cNvSpPr>
          <p:nvPr>
            <p:ph type="sldNum" sz="quarter" idx="12"/>
          </p:nvPr>
        </p:nvSpPr>
        <p:spPr/>
        <p:txBody>
          <a:bodyPr/>
          <a:lstStyle/>
          <a:p>
            <a:fld id="{5E1FB758-60BF-4E88-A44B-832C9297871E}" type="slidenum">
              <a:rPr lang="zh-CN" altLang="en-US" smtClean="0">
                <a:cs typeface="+mn-ea"/>
                <a:sym typeface="+mn-lt"/>
              </a:rPr>
              <a:t>44</a:t>
            </a:fld>
            <a:endParaRPr lang="zh-CN" altLang="en-US">
              <a:cs typeface="+mn-ea"/>
              <a:sym typeface="+mn-lt"/>
            </a:endParaRPr>
          </a:p>
        </p:txBody>
      </p:sp>
      <p:pic>
        <p:nvPicPr>
          <p:cNvPr id="7" name="图片 6">
            <a:extLst>
              <a:ext uri="{FF2B5EF4-FFF2-40B4-BE49-F238E27FC236}">
                <a16:creationId xmlns:a16="http://schemas.microsoft.com/office/drawing/2014/main" id="{00EDA553-C243-431E-90AE-F5B6D15150BC}"/>
              </a:ext>
            </a:extLst>
          </p:cNvPr>
          <p:cNvPicPr>
            <a:picLocks noChangeAspect="1"/>
          </p:cNvPicPr>
          <p:nvPr/>
        </p:nvPicPr>
        <p:blipFill>
          <a:blip r:embed="rId2"/>
          <a:stretch>
            <a:fillRect/>
          </a:stretch>
        </p:blipFill>
        <p:spPr>
          <a:xfrm>
            <a:off x="265214" y="1443526"/>
            <a:ext cx="8613572" cy="4265612"/>
          </a:xfrm>
          <a:prstGeom prst="rect">
            <a:avLst/>
          </a:prstGeom>
        </p:spPr>
      </p:pic>
    </p:spTree>
    <p:extLst>
      <p:ext uri="{BB962C8B-B14F-4D97-AF65-F5344CB8AC3E}">
        <p14:creationId xmlns:p14="http://schemas.microsoft.com/office/powerpoint/2010/main" val="362941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567ED32-631C-4DCE-8DAC-B804F46C5C0B}"/>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6A11435F-4C47-46F6-974C-1C1FB5AA6341}"/>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91D76F11-A474-4FEC-A7B3-121A4BC92F54}"/>
              </a:ext>
            </a:extLst>
          </p:cNvPr>
          <p:cNvSpPr>
            <a:spLocks noGrp="1"/>
          </p:cNvSpPr>
          <p:nvPr>
            <p:ph type="sldNum" sz="quarter" idx="12"/>
          </p:nvPr>
        </p:nvSpPr>
        <p:spPr/>
        <p:txBody>
          <a:bodyPr/>
          <a:lstStyle/>
          <a:p>
            <a:fld id="{5E1FB758-60BF-4E88-A44B-832C9297871E}" type="slidenum">
              <a:rPr lang="zh-CN" altLang="en-US" smtClean="0">
                <a:cs typeface="+mn-ea"/>
                <a:sym typeface="+mn-lt"/>
              </a:rPr>
              <a:t>45</a:t>
            </a:fld>
            <a:endParaRPr lang="zh-CN" altLang="en-US">
              <a:cs typeface="+mn-ea"/>
              <a:sym typeface="+mn-lt"/>
            </a:endParaRPr>
          </a:p>
        </p:txBody>
      </p:sp>
      <p:pic>
        <p:nvPicPr>
          <p:cNvPr id="7" name="图片 6">
            <a:extLst>
              <a:ext uri="{FF2B5EF4-FFF2-40B4-BE49-F238E27FC236}">
                <a16:creationId xmlns:a16="http://schemas.microsoft.com/office/drawing/2014/main" id="{BD79C308-4D9D-402C-AB79-7160BDD11867}"/>
              </a:ext>
            </a:extLst>
          </p:cNvPr>
          <p:cNvPicPr>
            <a:picLocks noChangeAspect="1"/>
          </p:cNvPicPr>
          <p:nvPr/>
        </p:nvPicPr>
        <p:blipFill>
          <a:blip r:embed="rId2"/>
          <a:stretch>
            <a:fillRect/>
          </a:stretch>
        </p:blipFill>
        <p:spPr>
          <a:xfrm>
            <a:off x="1026095" y="655969"/>
            <a:ext cx="6378493" cy="5311600"/>
          </a:xfrm>
          <a:prstGeom prst="rect">
            <a:avLst/>
          </a:prstGeom>
        </p:spPr>
      </p:pic>
    </p:spTree>
    <p:extLst>
      <p:ext uri="{BB962C8B-B14F-4D97-AF65-F5344CB8AC3E}">
        <p14:creationId xmlns:p14="http://schemas.microsoft.com/office/powerpoint/2010/main" val="33194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628650" y="423742"/>
            <a:ext cx="8058150" cy="596165"/>
          </a:xfrm>
        </p:spPr>
        <p:txBody>
          <a:bodyPr/>
          <a:lstStyle/>
          <a:p>
            <a:r>
              <a:rPr lang="en-US" altLang="zh-CN" sz="3200" dirty="0">
                <a:ea typeface="+mn-ea"/>
                <a:cs typeface="+mn-ea"/>
                <a:sym typeface="+mn-lt"/>
              </a:rPr>
              <a:t>Neural Program Induction-Research Landscape</a:t>
            </a:r>
            <a:endParaRPr lang="zh-CN" altLang="en-US" sz="3200"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46</a:t>
            </a:fld>
            <a:endParaRPr lang="zh-CN" altLang="en-US">
              <a:cs typeface="+mn-ea"/>
              <a:sym typeface="+mn-lt"/>
            </a:endParaRPr>
          </a:p>
        </p:txBody>
      </p:sp>
      <p:pic>
        <p:nvPicPr>
          <p:cNvPr id="7" name="图片 6">
            <a:extLst>
              <a:ext uri="{FF2B5EF4-FFF2-40B4-BE49-F238E27FC236}">
                <a16:creationId xmlns:a16="http://schemas.microsoft.com/office/drawing/2014/main" id="{F22B377B-CE73-4512-B174-118CD289749C}"/>
              </a:ext>
            </a:extLst>
          </p:cNvPr>
          <p:cNvPicPr>
            <a:picLocks noChangeAspect="1"/>
          </p:cNvPicPr>
          <p:nvPr/>
        </p:nvPicPr>
        <p:blipFill>
          <a:blip r:embed="rId2"/>
          <a:stretch>
            <a:fillRect/>
          </a:stretch>
        </p:blipFill>
        <p:spPr>
          <a:xfrm>
            <a:off x="0" y="1520233"/>
            <a:ext cx="9144000" cy="3817534"/>
          </a:xfrm>
          <a:prstGeom prst="rect">
            <a:avLst/>
          </a:prstGeom>
        </p:spPr>
      </p:pic>
    </p:spTree>
    <p:extLst>
      <p:ext uri="{BB962C8B-B14F-4D97-AF65-F5344CB8AC3E}">
        <p14:creationId xmlns:p14="http://schemas.microsoft.com/office/powerpoint/2010/main" val="368379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Neural Turing Machines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47</a:t>
            </a:fld>
            <a:endParaRPr lang="zh-CN" altLang="en-US">
              <a:cs typeface="+mn-ea"/>
              <a:sym typeface="+mn-lt"/>
            </a:endParaRPr>
          </a:p>
        </p:txBody>
      </p:sp>
      <p:pic>
        <p:nvPicPr>
          <p:cNvPr id="7" name="图片 6">
            <a:extLst>
              <a:ext uri="{FF2B5EF4-FFF2-40B4-BE49-F238E27FC236}">
                <a16:creationId xmlns:a16="http://schemas.microsoft.com/office/drawing/2014/main" id="{A73E8725-A908-4CAB-AAEF-FB5D92E4E998}"/>
              </a:ext>
            </a:extLst>
          </p:cNvPr>
          <p:cNvPicPr>
            <a:picLocks noChangeAspect="1"/>
          </p:cNvPicPr>
          <p:nvPr/>
        </p:nvPicPr>
        <p:blipFill>
          <a:blip r:embed="rId2"/>
          <a:stretch>
            <a:fillRect/>
          </a:stretch>
        </p:blipFill>
        <p:spPr>
          <a:xfrm>
            <a:off x="1546598" y="1402922"/>
            <a:ext cx="6050804" cy="4953429"/>
          </a:xfrm>
          <a:prstGeom prst="rect">
            <a:avLst/>
          </a:prstGeom>
        </p:spPr>
      </p:pic>
    </p:spTree>
    <p:extLst>
      <p:ext uri="{BB962C8B-B14F-4D97-AF65-F5344CB8AC3E}">
        <p14:creationId xmlns:p14="http://schemas.microsoft.com/office/powerpoint/2010/main" val="375339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Task with Sequential Symbolic Form </a:t>
            </a:r>
            <a:endParaRPr lang="zh-CN" altLang="en-US"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p:txBody>
          <a:bodyPr/>
          <a:lstStyle/>
          <a:p>
            <a:pPr marL="184150" indent="-171450">
              <a:lnSpc>
                <a:spcPct val="100000"/>
              </a:lnSpc>
              <a:spcBef>
                <a:spcPts val="675"/>
              </a:spcBef>
              <a:buFont typeface="Arial"/>
              <a:buChar char="•"/>
              <a:tabLst>
                <a:tab pos="184150" algn="l"/>
              </a:tabLst>
            </a:pPr>
            <a:r>
              <a:rPr lang="en-US" altLang="zh-CN" spc="-20" dirty="0">
                <a:ea typeface="+mn-ea"/>
                <a:cs typeface="+mn-ea"/>
                <a:sym typeface="+mn-lt"/>
              </a:rPr>
              <a:t>Words, </a:t>
            </a:r>
            <a:r>
              <a:rPr lang="en-US" altLang="zh-CN" spc="-15" dirty="0">
                <a:ea typeface="+mn-ea"/>
                <a:cs typeface="+mn-ea"/>
                <a:sym typeface="+mn-lt"/>
              </a:rPr>
              <a:t>letters, </a:t>
            </a:r>
            <a:r>
              <a:rPr lang="en-US" altLang="zh-CN" spc="-5" dirty="0">
                <a:ea typeface="+mn-ea"/>
                <a:cs typeface="+mn-ea"/>
                <a:sym typeface="+mn-lt"/>
              </a:rPr>
              <a:t>strings,</a:t>
            </a:r>
            <a:r>
              <a:rPr lang="en-US" altLang="zh-CN" spc="25" dirty="0">
                <a:ea typeface="+mn-ea"/>
                <a:cs typeface="+mn-ea"/>
                <a:sym typeface="+mn-lt"/>
              </a:rPr>
              <a:t> </a:t>
            </a:r>
            <a:r>
              <a:rPr lang="en-US" altLang="zh-CN" spc="-5" dirty="0">
                <a:ea typeface="+mn-ea"/>
                <a:cs typeface="+mn-ea"/>
                <a:sym typeface="+mn-lt"/>
              </a:rPr>
              <a:t>..</a:t>
            </a:r>
            <a:endParaRPr lang="en-US" altLang="zh-CN" dirty="0">
              <a:ea typeface="+mn-ea"/>
              <a:cs typeface="+mn-ea"/>
              <a:sym typeface="+mn-lt"/>
            </a:endParaRPr>
          </a:p>
          <a:p>
            <a:pPr marL="184150" indent="-171450">
              <a:lnSpc>
                <a:spcPct val="100000"/>
              </a:lnSpc>
              <a:spcBef>
                <a:spcPts val="575"/>
              </a:spcBef>
              <a:buFont typeface="Arial"/>
              <a:buChar char="•"/>
              <a:tabLst>
                <a:tab pos="184150" algn="l"/>
              </a:tabLst>
            </a:pPr>
            <a:r>
              <a:rPr lang="en-US" altLang="zh-CN" spc="-5" dirty="0">
                <a:solidFill>
                  <a:srgbClr val="0000FF"/>
                </a:solidFill>
                <a:ea typeface="+mn-ea"/>
                <a:cs typeface="+mn-ea"/>
                <a:sym typeface="+mn-lt"/>
              </a:rPr>
              <a:t>Computer </a:t>
            </a:r>
            <a:r>
              <a:rPr lang="en-US" altLang="zh-CN" spc="-15" dirty="0">
                <a:solidFill>
                  <a:srgbClr val="0000FF"/>
                </a:solidFill>
                <a:ea typeface="+mn-ea"/>
                <a:cs typeface="+mn-ea"/>
                <a:sym typeface="+mn-lt"/>
              </a:rPr>
              <a:t>Programs </a:t>
            </a:r>
            <a:r>
              <a:rPr lang="en-US" altLang="zh-CN" dirty="0">
                <a:solidFill>
                  <a:srgbClr val="0000FF"/>
                </a:solidFill>
                <a:ea typeface="+mn-ea"/>
                <a:cs typeface="+mn-ea"/>
                <a:sym typeface="+mn-lt"/>
              </a:rPr>
              <a:t>,</a:t>
            </a:r>
            <a:r>
              <a:rPr lang="en-US" altLang="zh-CN" spc="20" dirty="0">
                <a:solidFill>
                  <a:srgbClr val="0000FF"/>
                </a:solidFill>
                <a:ea typeface="+mn-ea"/>
                <a:cs typeface="+mn-ea"/>
                <a:sym typeface="+mn-lt"/>
              </a:rPr>
              <a:t> </a:t>
            </a:r>
            <a:r>
              <a:rPr lang="en-US" altLang="zh-CN" dirty="0">
                <a:solidFill>
                  <a:srgbClr val="0000FF"/>
                </a:solidFill>
                <a:ea typeface="+mn-ea"/>
                <a:cs typeface="+mn-ea"/>
                <a:sym typeface="+mn-lt"/>
              </a:rPr>
              <a:t>…</a:t>
            </a:r>
            <a:endParaRPr lang="en-US" altLang="zh-CN" dirty="0">
              <a:ea typeface="+mn-ea"/>
              <a:cs typeface="+mn-ea"/>
              <a:sym typeface="+mn-lt"/>
            </a:endParaRPr>
          </a:p>
          <a:p>
            <a:pPr marL="184150" indent="-171450">
              <a:lnSpc>
                <a:spcPct val="100000"/>
              </a:lnSpc>
              <a:spcBef>
                <a:spcPts val="575"/>
              </a:spcBef>
              <a:buFont typeface="Arial"/>
              <a:buChar char="•"/>
              <a:tabLst>
                <a:tab pos="184150" algn="l"/>
              </a:tabLst>
            </a:pPr>
            <a:r>
              <a:rPr lang="en-US" altLang="zh-CN" spc="-5" dirty="0">
                <a:solidFill>
                  <a:srgbClr val="0000FF"/>
                </a:solidFill>
                <a:ea typeface="+mn-ea"/>
                <a:cs typeface="+mn-ea"/>
                <a:sym typeface="+mn-lt"/>
              </a:rPr>
              <a:t>Sequence </a:t>
            </a:r>
            <a:r>
              <a:rPr lang="en-US" altLang="zh-CN" dirty="0">
                <a:solidFill>
                  <a:srgbClr val="0000FF"/>
                </a:solidFill>
                <a:ea typeface="+mn-ea"/>
                <a:cs typeface="+mn-ea"/>
                <a:sym typeface="+mn-lt"/>
              </a:rPr>
              <a:t>decision making, e.g., </a:t>
            </a:r>
            <a:r>
              <a:rPr lang="en-US" altLang="zh-CN" spc="-10" dirty="0">
                <a:solidFill>
                  <a:srgbClr val="0000FF"/>
                </a:solidFill>
                <a:ea typeface="+mn-ea"/>
                <a:cs typeface="+mn-ea"/>
                <a:sym typeface="+mn-lt"/>
              </a:rPr>
              <a:t>games,</a:t>
            </a:r>
            <a:r>
              <a:rPr lang="en-US" altLang="zh-CN" spc="-40" dirty="0">
                <a:solidFill>
                  <a:srgbClr val="0000FF"/>
                </a:solidFill>
                <a:ea typeface="+mn-ea"/>
                <a:cs typeface="+mn-ea"/>
                <a:sym typeface="+mn-lt"/>
              </a:rPr>
              <a:t> </a:t>
            </a:r>
            <a:r>
              <a:rPr lang="en-US" altLang="zh-CN" spc="-5" dirty="0">
                <a:solidFill>
                  <a:srgbClr val="0000FF"/>
                </a:solidFill>
                <a:ea typeface="+mn-ea"/>
                <a:cs typeface="+mn-ea"/>
                <a:sym typeface="+mn-lt"/>
              </a:rPr>
              <a:t>RL</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48</a:t>
            </a:fld>
            <a:endParaRPr lang="zh-CN" altLang="en-US">
              <a:cs typeface="+mn-ea"/>
              <a:sym typeface="+mn-lt"/>
            </a:endParaRPr>
          </a:p>
        </p:txBody>
      </p:sp>
      <p:sp>
        <p:nvSpPr>
          <p:cNvPr id="7" name="object 5">
            <a:extLst>
              <a:ext uri="{FF2B5EF4-FFF2-40B4-BE49-F238E27FC236}">
                <a16:creationId xmlns:a16="http://schemas.microsoft.com/office/drawing/2014/main" id="{B9219899-132A-4151-8CEE-E984855ABE51}"/>
              </a:ext>
            </a:extLst>
          </p:cNvPr>
          <p:cNvSpPr/>
          <p:nvPr/>
        </p:nvSpPr>
        <p:spPr>
          <a:xfrm>
            <a:off x="430433" y="4060388"/>
            <a:ext cx="8350151" cy="2110029"/>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8" name="object 4">
            <a:extLst>
              <a:ext uri="{FF2B5EF4-FFF2-40B4-BE49-F238E27FC236}">
                <a16:creationId xmlns:a16="http://schemas.microsoft.com/office/drawing/2014/main" id="{207AA1DD-B7B3-4880-9C03-82B580A12B76}"/>
              </a:ext>
            </a:extLst>
          </p:cNvPr>
          <p:cNvSpPr/>
          <p:nvPr/>
        </p:nvSpPr>
        <p:spPr>
          <a:xfrm>
            <a:off x="751123" y="3402128"/>
            <a:ext cx="8029461" cy="478872"/>
          </a:xfrm>
          <a:prstGeom prst="rect">
            <a:avLst/>
          </a:prstGeom>
          <a:blipFill>
            <a:blip r:embed="rId3" cstate="print"/>
            <a:stretch>
              <a:fillRect/>
            </a:stretch>
          </a:blipFill>
        </p:spPr>
        <p:txBody>
          <a:bodyPr wrap="square" lIns="0" tIns="0" rIns="0" bIns="0" rtlCol="0"/>
          <a:lstStyle/>
          <a:p>
            <a:endParaRPr>
              <a:cs typeface="+mn-ea"/>
              <a:sym typeface="+mn-lt"/>
            </a:endParaRPr>
          </a:p>
        </p:txBody>
      </p:sp>
    </p:spTree>
    <p:extLst>
      <p:ext uri="{BB962C8B-B14F-4D97-AF65-F5344CB8AC3E}">
        <p14:creationId xmlns:p14="http://schemas.microsoft.com/office/powerpoint/2010/main" val="40195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49</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4521262"/>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Tree>
    <p:extLst>
      <p:ext uri="{BB962C8B-B14F-4D97-AF65-F5344CB8AC3E}">
        <p14:creationId xmlns:p14="http://schemas.microsoft.com/office/powerpoint/2010/main" val="22937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405911" y="377093"/>
            <a:ext cx="8515350" cy="607888"/>
          </a:xfrm>
        </p:spPr>
        <p:txBody>
          <a:bodyPr/>
          <a:lstStyle/>
          <a:p>
            <a:r>
              <a:rPr lang="en-US" altLang="zh-CN" sz="3600" spc="-30" dirty="0">
                <a:ea typeface="+mn-ea"/>
                <a:cs typeface="+mn-ea"/>
                <a:sym typeface="+mn-lt"/>
              </a:rPr>
              <a:t>RNN </a:t>
            </a:r>
            <a:r>
              <a:rPr lang="en-US" altLang="zh-CN" sz="3600" spc="-25" dirty="0">
                <a:ea typeface="+mn-ea"/>
                <a:cs typeface="+mn-ea"/>
                <a:sym typeface="+mn-lt"/>
              </a:rPr>
              <a:t>models </a:t>
            </a:r>
            <a:r>
              <a:rPr lang="en-US" altLang="zh-CN" sz="3600" spc="-30" dirty="0">
                <a:solidFill>
                  <a:srgbClr val="0000FF"/>
                </a:solidFill>
                <a:ea typeface="+mn-ea"/>
                <a:cs typeface="+mn-ea"/>
                <a:sym typeface="+mn-lt"/>
              </a:rPr>
              <a:t>dynamic </a:t>
            </a:r>
            <a:r>
              <a:rPr lang="en-US" altLang="zh-CN" sz="3600" spc="-40" dirty="0">
                <a:solidFill>
                  <a:srgbClr val="0000FF"/>
                </a:solidFill>
                <a:ea typeface="+mn-ea"/>
                <a:cs typeface="+mn-ea"/>
                <a:sym typeface="+mn-lt"/>
              </a:rPr>
              <a:t>temporal</a:t>
            </a:r>
            <a:r>
              <a:rPr lang="en-US" altLang="zh-CN" sz="3600" spc="85" dirty="0">
                <a:solidFill>
                  <a:srgbClr val="0000FF"/>
                </a:solidFill>
                <a:ea typeface="+mn-ea"/>
                <a:cs typeface="+mn-ea"/>
                <a:sym typeface="+mn-lt"/>
              </a:rPr>
              <a:t> </a:t>
            </a:r>
            <a:r>
              <a:rPr lang="en-US" altLang="zh-CN" sz="3600" spc="-25" dirty="0">
                <a:solidFill>
                  <a:srgbClr val="0000FF"/>
                </a:solidFill>
                <a:ea typeface="+mn-ea"/>
                <a:cs typeface="+mn-ea"/>
                <a:sym typeface="+mn-lt"/>
              </a:rPr>
              <a:t>dependency</a:t>
            </a:r>
            <a:endParaRPr lang="zh-CN" altLang="en-US" sz="3600"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a:xfrm>
            <a:off x="628650" y="1615044"/>
            <a:ext cx="7886700" cy="4561919"/>
          </a:xfrm>
        </p:spPr>
        <p:txBody>
          <a:bodyPr>
            <a:normAutofit/>
          </a:bodyPr>
          <a:lstStyle/>
          <a:p>
            <a:pPr marL="456565" indent="-456565">
              <a:lnSpc>
                <a:spcPct val="100000"/>
              </a:lnSpc>
              <a:spcBef>
                <a:spcPts val="100"/>
              </a:spcBef>
              <a:buFont typeface="Arial"/>
              <a:buChar char="•"/>
              <a:tabLst>
                <a:tab pos="456565" algn="l"/>
                <a:tab pos="457200" algn="l"/>
              </a:tabLst>
            </a:pPr>
            <a:r>
              <a:rPr lang="en-US" altLang="zh-CN" sz="2400" spc="-25" dirty="0">
                <a:ea typeface="+mn-ea"/>
                <a:cs typeface="+mn-ea"/>
                <a:sym typeface="+mn-lt"/>
              </a:rPr>
              <a:t>Make </a:t>
            </a:r>
            <a:r>
              <a:rPr lang="en-US" altLang="zh-CN" sz="2400" spc="-10" dirty="0">
                <a:solidFill>
                  <a:srgbClr val="0070C0"/>
                </a:solidFill>
                <a:ea typeface="+mn-ea"/>
                <a:cs typeface="+mn-ea"/>
                <a:sym typeface="+mn-lt"/>
              </a:rPr>
              <a:t>fully-</a:t>
            </a:r>
            <a:r>
              <a:rPr lang="en-US" altLang="zh-CN" sz="2400" spc="-10" dirty="0">
                <a:ea typeface="+mn-ea"/>
                <a:cs typeface="+mn-ea"/>
                <a:sym typeface="+mn-lt"/>
              </a:rPr>
              <a:t>connected </a:t>
            </a:r>
            <a:r>
              <a:rPr lang="en-US" altLang="zh-CN" sz="2400" spc="-15" dirty="0">
                <a:ea typeface="+mn-ea"/>
                <a:cs typeface="+mn-ea"/>
                <a:sym typeface="+mn-lt"/>
              </a:rPr>
              <a:t>layer </a:t>
            </a:r>
            <a:r>
              <a:rPr lang="en-US" altLang="zh-CN" sz="2400" spc="-5" dirty="0">
                <a:ea typeface="+mn-ea"/>
                <a:cs typeface="+mn-ea"/>
                <a:sym typeface="+mn-lt"/>
              </a:rPr>
              <a:t>model </a:t>
            </a:r>
            <a:r>
              <a:rPr lang="en-US" altLang="zh-CN" sz="2400" dirty="0">
                <a:solidFill>
                  <a:srgbClr val="0000FF"/>
                </a:solidFill>
                <a:ea typeface="+mn-ea"/>
                <a:cs typeface="+mn-ea"/>
                <a:sym typeface="+mn-lt"/>
              </a:rPr>
              <a:t>each </a:t>
            </a:r>
            <a:r>
              <a:rPr lang="en-US" altLang="zh-CN" sz="2400" spc="-5" dirty="0">
                <a:solidFill>
                  <a:srgbClr val="0000FF"/>
                </a:solidFill>
                <a:ea typeface="+mn-ea"/>
                <a:cs typeface="+mn-ea"/>
                <a:sym typeface="+mn-lt"/>
              </a:rPr>
              <a:t>unit</a:t>
            </a:r>
            <a:r>
              <a:rPr lang="en-US" altLang="zh-CN" sz="2400" spc="10" dirty="0">
                <a:solidFill>
                  <a:srgbClr val="0000FF"/>
                </a:solidFill>
                <a:ea typeface="+mn-ea"/>
                <a:cs typeface="+mn-ea"/>
                <a:sym typeface="+mn-lt"/>
              </a:rPr>
              <a:t> </a:t>
            </a:r>
            <a:r>
              <a:rPr lang="en-US" altLang="zh-CN" sz="2400" spc="-10" dirty="0">
                <a:solidFill>
                  <a:srgbClr val="0000FF"/>
                </a:solidFill>
                <a:ea typeface="+mn-ea"/>
                <a:cs typeface="+mn-ea"/>
                <a:sym typeface="+mn-lt"/>
              </a:rPr>
              <a:t>recurrently</a:t>
            </a:r>
            <a:endParaRPr lang="en-US" altLang="zh-CN" sz="2400" dirty="0">
              <a:ea typeface="+mn-ea"/>
              <a:cs typeface="+mn-ea"/>
              <a:sym typeface="+mn-lt"/>
            </a:endParaRPr>
          </a:p>
          <a:p>
            <a:pPr marL="456565" indent="-456565">
              <a:lnSpc>
                <a:spcPct val="100000"/>
              </a:lnSpc>
              <a:spcBef>
                <a:spcPts val="25"/>
              </a:spcBef>
              <a:buFont typeface="Arial"/>
              <a:buChar char="•"/>
              <a:tabLst>
                <a:tab pos="456565" algn="l"/>
                <a:tab pos="457200" algn="l"/>
              </a:tabLst>
            </a:pPr>
            <a:r>
              <a:rPr lang="en-US" altLang="zh-CN" sz="2400" spc="-5" dirty="0">
                <a:ea typeface="+mn-ea"/>
                <a:cs typeface="+mn-ea"/>
                <a:sym typeface="+mn-lt"/>
              </a:rPr>
              <a:t>Units </a:t>
            </a:r>
            <a:r>
              <a:rPr lang="en-US" altLang="zh-CN" sz="2400" spc="-15" dirty="0">
                <a:ea typeface="+mn-ea"/>
                <a:cs typeface="+mn-ea"/>
                <a:sym typeface="+mn-lt"/>
              </a:rPr>
              <a:t>form </a:t>
            </a:r>
            <a:r>
              <a:rPr lang="en-US" altLang="zh-CN" sz="2400" dirty="0">
                <a:ea typeface="+mn-ea"/>
                <a:cs typeface="+mn-ea"/>
                <a:sym typeface="+mn-lt"/>
              </a:rPr>
              <a:t>a </a:t>
            </a:r>
            <a:r>
              <a:rPr lang="en-US" altLang="zh-CN" sz="2400" spc="-10" dirty="0">
                <a:solidFill>
                  <a:srgbClr val="0000FF"/>
                </a:solidFill>
                <a:ea typeface="+mn-ea"/>
                <a:cs typeface="+mn-ea"/>
                <a:sym typeface="+mn-lt"/>
              </a:rPr>
              <a:t>directed </a:t>
            </a:r>
            <a:r>
              <a:rPr lang="en-US" altLang="zh-CN" sz="2400" spc="-5" dirty="0">
                <a:solidFill>
                  <a:srgbClr val="0000FF"/>
                </a:solidFill>
                <a:ea typeface="+mn-ea"/>
                <a:cs typeface="+mn-ea"/>
                <a:sym typeface="+mn-lt"/>
              </a:rPr>
              <a:t>chain </a:t>
            </a:r>
            <a:r>
              <a:rPr lang="en-US" altLang="zh-CN" sz="2400" spc="-15" dirty="0">
                <a:solidFill>
                  <a:srgbClr val="0000FF"/>
                </a:solidFill>
                <a:ea typeface="+mn-ea"/>
                <a:cs typeface="+mn-ea"/>
                <a:sym typeface="+mn-lt"/>
              </a:rPr>
              <a:t>graph </a:t>
            </a:r>
            <a:r>
              <a:rPr lang="en-US" altLang="zh-CN" sz="2400" spc="-5" dirty="0">
                <a:ea typeface="+mn-ea"/>
                <a:cs typeface="+mn-ea"/>
                <a:sym typeface="+mn-lt"/>
              </a:rPr>
              <a:t>along </a:t>
            </a:r>
            <a:r>
              <a:rPr lang="en-US" altLang="zh-CN" sz="2400" dirty="0">
                <a:ea typeface="+mn-ea"/>
                <a:cs typeface="+mn-ea"/>
                <a:sym typeface="+mn-lt"/>
              </a:rPr>
              <a:t>a</a:t>
            </a:r>
            <a:r>
              <a:rPr lang="en-US" altLang="zh-CN" sz="2400" spc="-15" dirty="0">
                <a:ea typeface="+mn-ea"/>
                <a:cs typeface="+mn-ea"/>
                <a:sym typeface="+mn-lt"/>
              </a:rPr>
              <a:t> </a:t>
            </a:r>
            <a:r>
              <a:rPr lang="en-US" altLang="zh-CN" sz="2400" dirty="0">
                <a:ea typeface="+mn-ea"/>
                <a:cs typeface="+mn-ea"/>
                <a:sym typeface="+mn-lt"/>
              </a:rPr>
              <a:t>sequence</a:t>
            </a:r>
          </a:p>
          <a:p>
            <a:pPr marL="456565" indent="-456565">
              <a:lnSpc>
                <a:spcPct val="100000"/>
              </a:lnSpc>
              <a:spcBef>
                <a:spcPts val="20"/>
              </a:spcBef>
              <a:buFont typeface="Arial"/>
              <a:buChar char="•"/>
              <a:tabLst>
                <a:tab pos="456565" algn="l"/>
                <a:tab pos="457200" algn="l"/>
              </a:tabLst>
            </a:pPr>
            <a:r>
              <a:rPr lang="en-US" altLang="zh-CN" sz="2400" spc="-15" dirty="0">
                <a:ea typeface="+mn-ea"/>
                <a:cs typeface="+mn-ea"/>
                <a:sym typeface="+mn-lt"/>
              </a:rPr>
              <a:t>Each </a:t>
            </a:r>
            <a:r>
              <a:rPr lang="en-US" altLang="zh-CN" sz="2400" spc="-5" dirty="0">
                <a:ea typeface="+mn-ea"/>
                <a:cs typeface="+mn-ea"/>
                <a:sym typeface="+mn-lt"/>
              </a:rPr>
              <a:t>unit </a:t>
            </a:r>
            <a:r>
              <a:rPr lang="en-US" altLang="zh-CN" sz="2400" dirty="0">
                <a:ea typeface="+mn-ea"/>
                <a:cs typeface="+mn-ea"/>
                <a:sym typeface="+mn-lt"/>
              </a:rPr>
              <a:t>uses </a:t>
            </a:r>
            <a:r>
              <a:rPr lang="en-US" altLang="zh-CN" sz="2400" spc="-10" dirty="0">
                <a:solidFill>
                  <a:srgbClr val="0000FF"/>
                </a:solidFill>
                <a:ea typeface="+mn-ea"/>
                <a:cs typeface="+mn-ea"/>
                <a:sym typeface="+mn-lt"/>
              </a:rPr>
              <a:t>recent history </a:t>
            </a:r>
            <a:r>
              <a:rPr lang="en-US" altLang="zh-CN" sz="2400" dirty="0">
                <a:ea typeface="+mn-ea"/>
                <a:cs typeface="+mn-ea"/>
                <a:sym typeface="+mn-lt"/>
              </a:rPr>
              <a:t>and </a:t>
            </a:r>
            <a:r>
              <a:rPr lang="en-US" altLang="zh-CN" sz="2400" spc="-10" dirty="0">
                <a:ea typeface="+mn-ea"/>
                <a:cs typeface="+mn-ea"/>
                <a:sym typeface="+mn-lt"/>
              </a:rPr>
              <a:t>current </a:t>
            </a:r>
            <a:r>
              <a:rPr lang="en-US" altLang="zh-CN" sz="2400" spc="-5" dirty="0">
                <a:ea typeface="+mn-ea"/>
                <a:cs typeface="+mn-ea"/>
                <a:sym typeface="+mn-lt"/>
              </a:rPr>
              <a:t>input in</a:t>
            </a:r>
            <a:r>
              <a:rPr lang="en-US" altLang="zh-CN" sz="2400" spc="-15" dirty="0">
                <a:ea typeface="+mn-ea"/>
                <a:cs typeface="+mn-ea"/>
                <a:sym typeface="+mn-lt"/>
              </a:rPr>
              <a:t> </a:t>
            </a:r>
            <a:r>
              <a:rPr lang="en-US" altLang="zh-CN" sz="2400" spc="-5" dirty="0">
                <a:ea typeface="+mn-ea"/>
                <a:cs typeface="+mn-ea"/>
                <a:sym typeface="+mn-lt"/>
              </a:rPr>
              <a:t>modeling</a:t>
            </a:r>
            <a:endParaRPr lang="en-US" altLang="zh-CN" sz="2400" dirty="0">
              <a:ea typeface="+mn-ea"/>
              <a:cs typeface="+mn-ea"/>
              <a:sym typeface="+mn-lt"/>
            </a:endParaRPr>
          </a:p>
          <a:p>
            <a:endParaRPr lang="zh-CN" altLang="en-US" sz="2400"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5</a:t>
            </a:fld>
            <a:endParaRPr lang="zh-CN" altLang="en-US">
              <a:cs typeface="+mn-ea"/>
              <a:sym typeface="+mn-lt"/>
            </a:endParaRPr>
          </a:p>
        </p:txBody>
      </p:sp>
      <p:sp>
        <p:nvSpPr>
          <p:cNvPr id="7" name="object 8">
            <a:extLst>
              <a:ext uri="{FF2B5EF4-FFF2-40B4-BE49-F238E27FC236}">
                <a16:creationId xmlns:a16="http://schemas.microsoft.com/office/drawing/2014/main" id="{D8979B3D-BD82-4B40-A3D0-26ED513F414C}"/>
              </a:ext>
            </a:extLst>
          </p:cNvPr>
          <p:cNvSpPr/>
          <p:nvPr/>
        </p:nvSpPr>
        <p:spPr>
          <a:xfrm>
            <a:off x="893157" y="3012830"/>
            <a:ext cx="5231417" cy="3038720"/>
          </a:xfrm>
          <a:prstGeom prst="rect">
            <a:avLst/>
          </a:prstGeom>
          <a:blipFill>
            <a:blip r:embed="rId2" cstate="print"/>
            <a:stretch>
              <a:fillRect/>
            </a:stretch>
          </a:blipFill>
        </p:spPr>
        <p:txBody>
          <a:bodyPr wrap="square" lIns="0" tIns="0" rIns="0" bIns="0" rtlCol="0"/>
          <a:lstStyle/>
          <a:p>
            <a:endParaRPr>
              <a:cs typeface="+mn-ea"/>
              <a:sym typeface="+mn-lt"/>
            </a:endParaRPr>
          </a:p>
        </p:txBody>
      </p:sp>
      <p:grpSp>
        <p:nvGrpSpPr>
          <p:cNvPr id="11" name="组合 10">
            <a:extLst>
              <a:ext uri="{FF2B5EF4-FFF2-40B4-BE49-F238E27FC236}">
                <a16:creationId xmlns:a16="http://schemas.microsoft.com/office/drawing/2014/main" id="{C3519FF4-6666-4A1A-BE39-C1F5A590EE1B}"/>
              </a:ext>
            </a:extLst>
          </p:cNvPr>
          <p:cNvGrpSpPr/>
          <p:nvPr/>
        </p:nvGrpSpPr>
        <p:grpSpPr>
          <a:xfrm>
            <a:off x="4488180" y="5174498"/>
            <a:ext cx="3939540" cy="725745"/>
            <a:chOff x="3733800" y="5181600"/>
            <a:chExt cx="3939540" cy="725745"/>
          </a:xfrm>
        </p:grpSpPr>
        <p:sp>
          <p:nvSpPr>
            <p:cNvPr id="9" name="object 9">
              <a:extLst>
                <a:ext uri="{FF2B5EF4-FFF2-40B4-BE49-F238E27FC236}">
                  <a16:creationId xmlns:a16="http://schemas.microsoft.com/office/drawing/2014/main" id="{B8937795-CFCC-4C2A-BEE0-87E7AC090D59}"/>
                </a:ext>
              </a:extLst>
            </p:cNvPr>
            <p:cNvSpPr/>
            <p:nvPr/>
          </p:nvSpPr>
          <p:spPr>
            <a:xfrm>
              <a:off x="3733800" y="5197415"/>
              <a:ext cx="3939540" cy="709930"/>
            </a:xfrm>
            <a:custGeom>
              <a:avLst/>
              <a:gdLst/>
              <a:ahLst/>
              <a:cxnLst/>
              <a:rect l="l" t="t" r="r" b="b"/>
              <a:pathLst>
                <a:path w="3939540" h="709929">
                  <a:moveTo>
                    <a:pt x="3820756" y="0"/>
                  </a:moveTo>
                  <a:lnTo>
                    <a:pt x="118237" y="0"/>
                  </a:lnTo>
                  <a:lnTo>
                    <a:pt x="72212" y="9291"/>
                  </a:lnTo>
                  <a:lnTo>
                    <a:pt x="34629" y="34631"/>
                  </a:lnTo>
                  <a:lnTo>
                    <a:pt x="9291" y="72215"/>
                  </a:lnTo>
                  <a:lnTo>
                    <a:pt x="0" y="118239"/>
                  </a:lnTo>
                  <a:lnTo>
                    <a:pt x="0" y="591174"/>
                  </a:lnTo>
                  <a:lnTo>
                    <a:pt x="9291" y="637198"/>
                  </a:lnTo>
                  <a:lnTo>
                    <a:pt x="34629" y="674781"/>
                  </a:lnTo>
                  <a:lnTo>
                    <a:pt x="72212" y="700121"/>
                  </a:lnTo>
                  <a:lnTo>
                    <a:pt x="118237" y="709413"/>
                  </a:lnTo>
                  <a:lnTo>
                    <a:pt x="3820756" y="709413"/>
                  </a:lnTo>
                  <a:lnTo>
                    <a:pt x="3866781" y="700121"/>
                  </a:lnTo>
                  <a:lnTo>
                    <a:pt x="3904364" y="674781"/>
                  </a:lnTo>
                  <a:lnTo>
                    <a:pt x="3929702" y="637198"/>
                  </a:lnTo>
                  <a:lnTo>
                    <a:pt x="3938993" y="591174"/>
                  </a:lnTo>
                  <a:lnTo>
                    <a:pt x="3938993" y="118239"/>
                  </a:lnTo>
                  <a:lnTo>
                    <a:pt x="3929702" y="72215"/>
                  </a:lnTo>
                  <a:lnTo>
                    <a:pt x="3904364" y="34631"/>
                  </a:lnTo>
                  <a:lnTo>
                    <a:pt x="3866781" y="9291"/>
                  </a:lnTo>
                  <a:lnTo>
                    <a:pt x="3820756" y="0"/>
                  </a:lnTo>
                  <a:close/>
                </a:path>
              </a:pathLst>
            </a:custGeom>
            <a:solidFill>
              <a:srgbClr val="CCFFCC"/>
            </a:solidFill>
          </p:spPr>
          <p:txBody>
            <a:bodyPr wrap="square" lIns="0" tIns="0" rIns="0" bIns="0" rtlCol="0"/>
            <a:lstStyle/>
            <a:p>
              <a:r>
                <a:rPr lang="en-US" altLang="zh-CN" sz="2000" spc="-5" dirty="0">
                  <a:cs typeface="+mn-ea"/>
                  <a:sym typeface="+mn-lt"/>
                </a:rPr>
                <a:t>         LSTM </a:t>
              </a:r>
              <a:r>
                <a:rPr lang="en-US" altLang="zh-CN" sz="2000" spc="-15" dirty="0">
                  <a:cs typeface="+mn-ea"/>
                  <a:sym typeface="+mn-lt"/>
                </a:rPr>
                <a:t>for </a:t>
              </a:r>
              <a:r>
                <a:rPr lang="en-US" altLang="zh-CN" sz="2000" spc="-5" dirty="0">
                  <a:cs typeface="+mn-ea"/>
                  <a:sym typeface="+mn-lt"/>
                </a:rPr>
                <a:t>Machine </a:t>
              </a:r>
              <a:r>
                <a:rPr lang="en-US" altLang="zh-CN" sz="2000" spc="-20" dirty="0">
                  <a:cs typeface="+mn-ea"/>
                  <a:sym typeface="+mn-lt"/>
                </a:rPr>
                <a:t>Translation  </a:t>
              </a:r>
            </a:p>
            <a:p>
              <a:r>
                <a:rPr lang="en-US" altLang="zh-CN" sz="2000" spc="-20" dirty="0">
                  <a:cs typeface="+mn-ea"/>
                  <a:sym typeface="+mn-lt"/>
                </a:rPr>
                <a:t>                  </a:t>
              </a:r>
              <a:r>
                <a:rPr lang="en-US" altLang="zh-CN" sz="2000" dirty="0">
                  <a:cs typeface="+mn-ea"/>
                  <a:sym typeface="+mn-lt"/>
                </a:rPr>
                <a:t>(German </a:t>
              </a:r>
              <a:r>
                <a:rPr lang="en-US" altLang="zh-CN" sz="2000" spc="-10" dirty="0">
                  <a:cs typeface="+mn-ea"/>
                  <a:sym typeface="+mn-lt"/>
                </a:rPr>
                <a:t>to</a:t>
              </a:r>
              <a:r>
                <a:rPr lang="en-US" altLang="zh-CN" sz="2000" spc="-30" dirty="0">
                  <a:cs typeface="+mn-ea"/>
                  <a:sym typeface="+mn-lt"/>
                </a:rPr>
                <a:t> </a:t>
              </a:r>
              <a:r>
                <a:rPr lang="en-US" altLang="zh-CN" sz="2000" spc="-5" dirty="0">
                  <a:cs typeface="+mn-ea"/>
                  <a:sym typeface="+mn-lt"/>
                </a:rPr>
                <a:t>English)</a:t>
              </a:r>
              <a:endParaRPr lang="en-US" altLang="zh-CN" sz="2000" dirty="0">
                <a:cs typeface="+mn-ea"/>
                <a:sym typeface="+mn-lt"/>
              </a:endParaRPr>
            </a:p>
            <a:p>
              <a:endParaRPr sz="2000" dirty="0">
                <a:cs typeface="+mn-ea"/>
                <a:sym typeface="+mn-lt"/>
              </a:endParaRPr>
            </a:p>
          </p:txBody>
        </p:sp>
        <p:sp>
          <p:nvSpPr>
            <p:cNvPr id="10" name="object 10">
              <a:extLst>
                <a:ext uri="{FF2B5EF4-FFF2-40B4-BE49-F238E27FC236}">
                  <a16:creationId xmlns:a16="http://schemas.microsoft.com/office/drawing/2014/main" id="{DC7DBDFE-38C3-4B56-AE26-274B2E744387}"/>
                </a:ext>
              </a:extLst>
            </p:cNvPr>
            <p:cNvSpPr/>
            <p:nvPr/>
          </p:nvSpPr>
          <p:spPr>
            <a:xfrm>
              <a:off x="3733800" y="5181600"/>
              <a:ext cx="3939540" cy="709930"/>
            </a:xfrm>
            <a:custGeom>
              <a:avLst/>
              <a:gdLst/>
              <a:ahLst/>
              <a:cxnLst/>
              <a:rect l="l" t="t" r="r" b="b"/>
              <a:pathLst>
                <a:path w="3939540" h="709929">
                  <a:moveTo>
                    <a:pt x="0" y="118239"/>
                  </a:moveTo>
                  <a:lnTo>
                    <a:pt x="9291" y="72215"/>
                  </a:lnTo>
                  <a:lnTo>
                    <a:pt x="34631" y="34631"/>
                  </a:lnTo>
                  <a:lnTo>
                    <a:pt x="72215" y="9291"/>
                  </a:lnTo>
                  <a:lnTo>
                    <a:pt x="118239" y="0"/>
                  </a:lnTo>
                  <a:lnTo>
                    <a:pt x="3820752" y="0"/>
                  </a:lnTo>
                  <a:lnTo>
                    <a:pt x="3866775" y="9291"/>
                  </a:lnTo>
                  <a:lnTo>
                    <a:pt x="3904359" y="34631"/>
                  </a:lnTo>
                  <a:lnTo>
                    <a:pt x="3929700" y="72215"/>
                  </a:lnTo>
                  <a:lnTo>
                    <a:pt x="3938992" y="118239"/>
                  </a:lnTo>
                  <a:lnTo>
                    <a:pt x="3938992" y="591174"/>
                  </a:lnTo>
                  <a:lnTo>
                    <a:pt x="3929700" y="637198"/>
                  </a:lnTo>
                  <a:lnTo>
                    <a:pt x="3904359" y="674781"/>
                  </a:lnTo>
                  <a:lnTo>
                    <a:pt x="3866775" y="700121"/>
                  </a:lnTo>
                  <a:lnTo>
                    <a:pt x="3820752" y="709413"/>
                  </a:lnTo>
                  <a:lnTo>
                    <a:pt x="118239" y="709413"/>
                  </a:lnTo>
                  <a:lnTo>
                    <a:pt x="72215" y="700121"/>
                  </a:lnTo>
                  <a:lnTo>
                    <a:pt x="34631" y="674781"/>
                  </a:lnTo>
                  <a:lnTo>
                    <a:pt x="9291" y="637198"/>
                  </a:lnTo>
                  <a:lnTo>
                    <a:pt x="0" y="591174"/>
                  </a:lnTo>
                  <a:lnTo>
                    <a:pt x="0" y="118239"/>
                  </a:lnTo>
                  <a:close/>
                </a:path>
              </a:pathLst>
            </a:custGeom>
            <a:ln w="6350">
              <a:solidFill>
                <a:srgbClr val="4472C4"/>
              </a:solidFill>
            </a:ln>
          </p:spPr>
          <p:txBody>
            <a:bodyPr wrap="square" lIns="0" tIns="0" rIns="0" bIns="0" rtlCol="0"/>
            <a:lstStyle/>
            <a:p>
              <a:endParaRPr>
                <a:cs typeface="+mn-ea"/>
                <a:sym typeface="+mn-lt"/>
              </a:endParaRPr>
            </a:p>
          </p:txBody>
        </p:sp>
      </p:grpSp>
    </p:spTree>
    <p:extLst>
      <p:ext uri="{BB962C8B-B14F-4D97-AF65-F5344CB8AC3E}">
        <p14:creationId xmlns:p14="http://schemas.microsoft.com/office/powerpoint/2010/main" val="93952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4ADEEC8-5B00-4CF8-A1F0-DE02133C9D1A}"/>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2F9BF4E3-BF4A-497D-943D-9C99E0AFBAF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83E12DA6-79C1-4430-B3F9-A81BEA9F67EF}"/>
              </a:ext>
            </a:extLst>
          </p:cNvPr>
          <p:cNvSpPr>
            <a:spLocks noGrp="1"/>
          </p:cNvSpPr>
          <p:nvPr>
            <p:ph type="sldNum" sz="quarter" idx="12"/>
          </p:nvPr>
        </p:nvSpPr>
        <p:spPr/>
        <p:txBody>
          <a:bodyPr/>
          <a:lstStyle/>
          <a:p>
            <a:fld id="{5E1FB758-60BF-4E88-A44B-832C9297871E}" type="slidenum">
              <a:rPr lang="zh-CN" altLang="en-US" smtClean="0">
                <a:cs typeface="+mn-ea"/>
                <a:sym typeface="+mn-lt"/>
              </a:rPr>
              <a:t>50</a:t>
            </a:fld>
            <a:endParaRPr lang="zh-CN" altLang="en-US">
              <a:cs typeface="+mn-ea"/>
              <a:sym typeface="+mn-lt"/>
            </a:endParaRPr>
          </a:p>
        </p:txBody>
      </p:sp>
      <p:pic>
        <p:nvPicPr>
          <p:cNvPr id="7" name="图片 6">
            <a:extLst>
              <a:ext uri="{FF2B5EF4-FFF2-40B4-BE49-F238E27FC236}">
                <a16:creationId xmlns:a16="http://schemas.microsoft.com/office/drawing/2014/main" id="{CC2CAD40-DC84-4140-BD54-DA98BA267E37}"/>
              </a:ext>
            </a:extLst>
          </p:cNvPr>
          <p:cNvPicPr>
            <a:picLocks noChangeAspect="1"/>
          </p:cNvPicPr>
          <p:nvPr/>
        </p:nvPicPr>
        <p:blipFill>
          <a:blip r:embed="rId2"/>
          <a:stretch>
            <a:fillRect/>
          </a:stretch>
        </p:blipFill>
        <p:spPr>
          <a:xfrm>
            <a:off x="1130117" y="571252"/>
            <a:ext cx="6485182" cy="5715495"/>
          </a:xfrm>
          <a:prstGeom prst="rect">
            <a:avLst/>
          </a:prstGeom>
        </p:spPr>
      </p:pic>
    </p:spTree>
    <p:extLst>
      <p:ext uri="{BB962C8B-B14F-4D97-AF65-F5344CB8AC3E}">
        <p14:creationId xmlns:p14="http://schemas.microsoft.com/office/powerpoint/2010/main" val="376550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C7063-5954-49D6-8CD3-B1EA9D7DE156}"/>
              </a:ext>
            </a:extLst>
          </p:cNvPr>
          <p:cNvSpPr>
            <a:spLocks noGrp="1"/>
          </p:cNvSpPr>
          <p:nvPr>
            <p:ph type="title"/>
          </p:nvPr>
        </p:nvSpPr>
        <p:spPr>
          <a:xfrm>
            <a:off x="628650" y="435465"/>
            <a:ext cx="7665605" cy="585111"/>
          </a:xfrm>
        </p:spPr>
        <p:txBody>
          <a:bodyPr/>
          <a:lstStyle/>
          <a:p>
            <a:r>
              <a:rPr lang="en-US" altLang="zh-CN" sz="3600" spc="-40" dirty="0">
                <a:ea typeface="+mn-ea"/>
                <a:cs typeface="+mn-ea"/>
                <a:sym typeface="+mn-lt"/>
              </a:rPr>
              <a:t>Adversarial </a:t>
            </a:r>
            <a:r>
              <a:rPr lang="en-US" altLang="zh-CN" sz="3600" spc="-30" dirty="0">
                <a:ea typeface="+mn-ea"/>
                <a:cs typeface="+mn-ea"/>
                <a:sym typeface="+mn-lt"/>
              </a:rPr>
              <a:t>Nets</a:t>
            </a:r>
            <a:r>
              <a:rPr lang="en-US" altLang="zh-CN" sz="3600" spc="-15" dirty="0">
                <a:ea typeface="+mn-ea"/>
                <a:cs typeface="+mn-ea"/>
                <a:sym typeface="+mn-lt"/>
              </a:rPr>
              <a:t> </a:t>
            </a:r>
            <a:r>
              <a:rPr lang="en-US" altLang="zh-CN" sz="3600" spc="-40" dirty="0">
                <a:ea typeface="+mn-ea"/>
                <a:cs typeface="+mn-ea"/>
                <a:sym typeface="+mn-lt"/>
              </a:rPr>
              <a:t>Framework</a:t>
            </a:r>
            <a:endParaRPr lang="zh-CN" altLang="en-US" sz="3600" dirty="0">
              <a:ea typeface="+mn-ea"/>
              <a:cs typeface="+mn-ea"/>
              <a:sym typeface="+mn-lt"/>
            </a:endParaRPr>
          </a:p>
        </p:txBody>
      </p:sp>
      <p:sp>
        <p:nvSpPr>
          <p:cNvPr id="4" name="日期占位符 3">
            <a:extLst>
              <a:ext uri="{FF2B5EF4-FFF2-40B4-BE49-F238E27FC236}">
                <a16:creationId xmlns:a16="http://schemas.microsoft.com/office/drawing/2014/main" id="{78FEA4BB-7DA4-4391-94FE-620DBA826BC6}"/>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E9D0B96D-2031-4B48-8AA1-DCFD0A4BF5E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435386D-3756-47CC-8B5D-C5E5ACCDFAC6}"/>
              </a:ext>
            </a:extLst>
          </p:cNvPr>
          <p:cNvSpPr>
            <a:spLocks noGrp="1"/>
          </p:cNvSpPr>
          <p:nvPr>
            <p:ph type="sldNum" sz="quarter" idx="12"/>
          </p:nvPr>
        </p:nvSpPr>
        <p:spPr/>
        <p:txBody>
          <a:bodyPr/>
          <a:lstStyle/>
          <a:p>
            <a:fld id="{5E1FB758-60BF-4E88-A44B-832C9297871E}" type="slidenum">
              <a:rPr lang="zh-CN" altLang="en-US" smtClean="0">
                <a:cs typeface="+mn-ea"/>
                <a:sym typeface="+mn-lt"/>
              </a:rPr>
              <a:t>51</a:t>
            </a:fld>
            <a:endParaRPr lang="zh-CN" altLang="en-US">
              <a:cs typeface="+mn-ea"/>
              <a:sym typeface="+mn-lt"/>
            </a:endParaRPr>
          </a:p>
        </p:txBody>
      </p:sp>
      <p:pic>
        <p:nvPicPr>
          <p:cNvPr id="10" name="图片 9">
            <a:extLst>
              <a:ext uri="{FF2B5EF4-FFF2-40B4-BE49-F238E27FC236}">
                <a16:creationId xmlns:a16="http://schemas.microsoft.com/office/drawing/2014/main" id="{8C392EB4-D801-47BD-AE48-9733222A17CD}"/>
              </a:ext>
            </a:extLst>
          </p:cNvPr>
          <p:cNvPicPr>
            <a:picLocks noChangeAspect="1"/>
          </p:cNvPicPr>
          <p:nvPr/>
        </p:nvPicPr>
        <p:blipFill>
          <a:blip r:embed="rId2"/>
          <a:stretch>
            <a:fillRect/>
          </a:stretch>
        </p:blipFill>
        <p:spPr>
          <a:xfrm>
            <a:off x="850084" y="1377347"/>
            <a:ext cx="7673084" cy="4979003"/>
          </a:xfrm>
          <a:prstGeom prst="rect">
            <a:avLst/>
          </a:prstGeom>
        </p:spPr>
      </p:pic>
    </p:spTree>
    <p:extLst>
      <p:ext uri="{BB962C8B-B14F-4D97-AF65-F5344CB8AC3E}">
        <p14:creationId xmlns:p14="http://schemas.microsoft.com/office/powerpoint/2010/main" val="381412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C7063-5954-49D6-8CD3-B1EA9D7DE156}"/>
              </a:ext>
            </a:extLst>
          </p:cNvPr>
          <p:cNvSpPr>
            <a:spLocks noGrp="1"/>
          </p:cNvSpPr>
          <p:nvPr>
            <p:ph type="title"/>
          </p:nvPr>
        </p:nvSpPr>
        <p:spPr>
          <a:xfrm>
            <a:off x="628650" y="435465"/>
            <a:ext cx="7665605" cy="585111"/>
          </a:xfrm>
        </p:spPr>
        <p:txBody>
          <a:bodyPr/>
          <a:lstStyle/>
          <a:p>
            <a:r>
              <a:rPr lang="en-US" altLang="zh-CN" sz="3200" spc="-40" dirty="0">
                <a:ea typeface="+mn-ea"/>
                <a:cs typeface="+mn-ea"/>
                <a:sym typeface="+mn-lt"/>
              </a:rPr>
              <a:t>Unsupervised cross-domain image generation</a:t>
            </a:r>
            <a:endParaRPr lang="zh-CN" altLang="en-US" sz="3200" dirty="0">
              <a:ea typeface="+mn-ea"/>
              <a:cs typeface="+mn-ea"/>
              <a:sym typeface="+mn-lt"/>
            </a:endParaRPr>
          </a:p>
        </p:txBody>
      </p:sp>
      <p:sp>
        <p:nvSpPr>
          <p:cNvPr id="4" name="日期占位符 3">
            <a:extLst>
              <a:ext uri="{FF2B5EF4-FFF2-40B4-BE49-F238E27FC236}">
                <a16:creationId xmlns:a16="http://schemas.microsoft.com/office/drawing/2014/main" id="{78FEA4BB-7DA4-4391-94FE-620DBA826BC6}"/>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E9D0B96D-2031-4B48-8AA1-DCFD0A4BF5E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435386D-3756-47CC-8B5D-C5E5ACCDFAC6}"/>
              </a:ext>
            </a:extLst>
          </p:cNvPr>
          <p:cNvSpPr>
            <a:spLocks noGrp="1"/>
          </p:cNvSpPr>
          <p:nvPr>
            <p:ph type="sldNum" sz="quarter" idx="12"/>
          </p:nvPr>
        </p:nvSpPr>
        <p:spPr/>
        <p:txBody>
          <a:bodyPr/>
          <a:lstStyle/>
          <a:p>
            <a:fld id="{5E1FB758-60BF-4E88-A44B-832C9297871E}" type="slidenum">
              <a:rPr lang="zh-CN" altLang="en-US" smtClean="0">
                <a:cs typeface="+mn-ea"/>
                <a:sym typeface="+mn-lt"/>
              </a:rPr>
              <a:t>52</a:t>
            </a:fld>
            <a:endParaRPr lang="zh-CN" altLang="en-US">
              <a:cs typeface="+mn-ea"/>
              <a:sym typeface="+mn-lt"/>
            </a:endParaRPr>
          </a:p>
        </p:txBody>
      </p:sp>
      <p:pic>
        <p:nvPicPr>
          <p:cNvPr id="3" name="图片 2">
            <a:extLst>
              <a:ext uri="{FF2B5EF4-FFF2-40B4-BE49-F238E27FC236}">
                <a16:creationId xmlns:a16="http://schemas.microsoft.com/office/drawing/2014/main" id="{80456A51-1D3C-44B7-8451-113C537133FF}"/>
              </a:ext>
            </a:extLst>
          </p:cNvPr>
          <p:cNvPicPr>
            <a:picLocks noChangeAspect="1"/>
          </p:cNvPicPr>
          <p:nvPr/>
        </p:nvPicPr>
        <p:blipFill rotWithShape="1">
          <a:blip r:embed="rId2"/>
          <a:srcRect l="5301" t="19549" r="5010"/>
          <a:stretch/>
        </p:blipFill>
        <p:spPr>
          <a:xfrm>
            <a:off x="76200" y="1597639"/>
            <a:ext cx="8991599" cy="4049063"/>
          </a:xfrm>
          <a:prstGeom prst="rect">
            <a:avLst/>
          </a:prstGeom>
        </p:spPr>
      </p:pic>
    </p:spTree>
    <p:extLst>
      <p:ext uri="{BB962C8B-B14F-4D97-AF65-F5344CB8AC3E}">
        <p14:creationId xmlns:p14="http://schemas.microsoft.com/office/powerpoint/2010/main" val="342940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C7063-5954-49D6-8CD3-B1EA9D7DE156}"/>
              </a:ext>
            </a:extLst>
          </p:cNvPr>
          <p:cNvSpPr>
            <a:spLocks noGrp="1"/>
          </p:cNvSpPr>
          <p:nvPr>
            <p:ph type="title"/>
          </p:nvPr>
        </p:nvSpPr>
        <p:spPr/>
        <p:txBody>
          <a:bodyPr/>
          <a:lstStyle/>
          <a:p>
            <a:r>
              <a:rPr lang="en-US" altLang="zh-CN" dirty="0">
                <a:ea typeface="+mn-ea"/>
                <a:cs typeface="+mn-ea"/>
                <a:sym typeface="+mn-lt"/>
              </a:rPr>
              <a:t>Cycle GAN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78FEA4BB-7DA4-4391-94FE-620DBA826BC6}"/>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E9D0B96D-2031-4B48-8AA1-DCFD0A4BF5E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435386D-3756-47CC-8B5D-C5E5ACCDFAC6}"/>
              </a:ext>
            </a:extLst>
          </p:cNvPr>
          <p:cNvSpPr>
            <a:spLocks noGrp="1"/>
          </p:cNvSpPr>
          <p:nvPr>
            <p:ph type="sldNum" sz="quarter" idx="12"/>
          </p:nvPr>
        </p:nvSpPr>
        <p:spPr/>
        <p:txBody>
          <a:bodyPr/>
          <a:lstStyle/>
          <a:p>
            <a:fld id="{5E1FB758-60BF-4E88-A44B-832C9297871E}" type="slidenum">
              <a:rPr lang="zh-CN" altLang="en-US" smtClean="0">
                <a:cs typeface="+mn-ea"/>
                <a:sym typeface="+mn-lt"/>
              </a:rPr>
              <a:t>53</a:t>
            </a:fld>
            <a:endParaRPr lang="zh-CN" altLang="en-US">
              <a:cs typeface="+mn-ea"/>
              <a:sym typeface="+mn-lt"/>
            </a:endParaRPr>
          </a:p>
        </p:txBody>
      </p:sp>
      <p:pic>
        <p:nvPicPr>
          <p:cNvPr id="3" name="图片 2">
            <a:extLst>
              <a:ext uri="{FF2B5EF4-FFF2-40B4-BE49-F238E27FC236}">
                <a16:creationId xmlns:a16="http://schemas.microsoft.com/office/drawing/2014/main" id="{9E26428C-2521-4424-8D36-07FCF1F4E4AB}"/>
              </a:ext>
            </a:extLst>
          </p:cNvPr>
          <p:cNvPicPr>
            <a:picLocks noChangeAspect="1"/>
          </p:cNvPicPr>
          <p:nvPr/>
        </p:nvPicPr>
        <p:blipFill>
          <a:blip r:embed="rId3"/>
          <a:stretch>
            <a:fillRect/>
          </a:stretch>
        </p:blipFill>
        <p:spPr>
          <a:xfrm>
            <a:off x="0" y="1495397"/>
            <a:ext cx="9144000" cy="4315795"/>
          </a:xfrm>
          <a:prstGeom prst="rect">
            <a:avLst/>
          </a:prstGeom>
        </p:spPr>
      </p:pic>
    </p:spTree>
    <p:extLst>
      <p:ext uri="{BB962C8B-B14F-4D97-AF65-F5344CB8AC3E}">
        <p14:creationId xmlns:p14="http://schemas.microsoft.com/office/powerpoint/2010/main" val="424570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C7063-5954-49D6-8CD3-B1EA9D7DE156}"/>
              </a:ext>
            </a:extLst>
          </p:cNvPr>
          <p:cNvSpPr>
            <a:spLocks noGrp="1"/>
          </p:cNvSpPr>
          <p:nvPr>
            <p:ph type="title"/>
          </p:nvPr>
        </p:nvSpPr>
        <p:spPr/>
        <p:txBody>
          <a:bodyPr/>
          <a:lstStyle/>
          <a:p>
            <a:r>
              <a:rPr lang="en-US" altLang="zh-CN" dirty="0">
                <a:ea typeface="+mn-ea"/>
                <a:cs typeface="+mn-ea"/>
                <a:sym typeface="+mn-lt"/>
              </a:rPr>
              <a:t>Image Super-Resolution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78FEA4BB-7DA4-4391-94FE-620DBA826BC6}"/>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E9D0B96D-2031-4B48-8AA1-DCFD0A4BF5E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435386D-3756-47CC-8B5D-C5E5ACCDFAC6}"/>
              </a:ext>
            </a:extLst>
          </p:cNvPr>
          <p:cNvSpPr>
            <a:spLocks noGrp="1"/>
          </p:cNvSpPr>
          <p:nvPr>
            <p:ph type="sldNum" sz="quarter" idx="12"/>
          </p:nvPr>
        </p:nvSpPr>
        <p:spPr/>
        <p:txBody>
          <a:bodyPr/>
          <a:lstStyle/>
          <a:p>
            <a:fld id="{5E1FB758-60BF-4E88-A44B-832C9297871E}" type="slidenum">
              <a:rPr lang="zh-CN" altLang="en-US" smtClean="0">
                <a:cs typeface="+mn-ea"/>
                <a:sym typeface="+mn-lt"/>
              </a:rPr>
              <a:t>54</a:t>
            </a:fld>
            <a:endParaRPr lang="zh-CN" altLang="en-US">
              <a:cs typeface="+mn-ea"/>
              <a:sym typeface="+mn-lt"/>
            </a:endParaRPr>
          </a:p>
        </p:txBody>
      </p:sp>
      <p:pic>
        <p:nvPicPr>
          <p:cNvPr id="3" name="图片 2">
            <a:extLst>
              <a:ext uri="{FF2B5EF4-FFF2-40B4-BE49-F238E27FC236}">
                <a16:creationId xmlns:a16="http://schemas.microsoft.com/office/drawing/2014/main" id="{761C3654-B9D0-4E40-86C7-F162D6EAC0C0}"/>
              </a:ext>
            </a:extLst>
          </p:cNvPr>
          <p:cNvPicPr>
            <a:picLocks noChangeAspect="1"/>
          </p:cNvPicPr>
          <p:nvPr/>
        </p:nvPicPr>
        <p:blipFill>
          <a:blip r:embed="rId2"/>
          <a:stretch>
            <a:fillRect/>
          </a:stretch>
        </p:blipFill>
        <p:spPr>
          <a:xfrm>
            <a:off x="0" y="1460920"/>
            <a:ext cx="9144000" cy="3936159"/>
          </a:xfrm>
          <a:prstGeom prst="rect">
            <a:avLst/>
          </a:prstGeom>
        </p:spPr>
      </p:pic>
      <p:sp>
        <p:nvSpPr>
          <p:cNvPr id="7" name="矩形 6">
            <a:extLst>
              <a:ext uri="{FF2B5EF4-FFF2-40B4-BE49-F238E27FC236}">
                <a16:creationId xmlns:a16="http://schemas.microsoft.com/office/drawing/2014/main" id="{CB696815-D3E5-42C5-A1F3-6DFC21592152}"/>
              </a:ext>
            </a:extLst>
          </p:cNvPr>
          <p:cNvSpPr/>
          <p:nvPr/>
        </p:nvSpPr>
        <p:spPr>
          <a:xfrm>
            <a:off x="6457950" y="5538429"/>
            <a:ext cx="2358403" cy="369332"/>
          </a:xfrm>
          <a:prstGeom prst="rect">
            <a:avLst/>
          </a:prstGeom>
        </p:spPr>
        <p:txBody>
          <a:bodyPr wrap="none">
            <a:spAutoFit/>
          </a:bodyPr>
          <a:lstStyle/>
          <a:p>
            <a:r>
              <a:rPr lang="zh-CN" altLang="en-US" dirty="0">
                <a:cs typeface="+mn-ea"/>
                <a:sym typeface="+mn-lt"/>
              </a:rPr>
              <a:t>[Lediget al. CVPR 2017]</a:t>
            </a:r>
          </a:p>
        </p:txBody>
      </p:sp>
    </p:spTree>
    <p:extLst>
      <p:ext uri="{BB962C8B-B14F-4D97-AF65-F5344CB8AC3E}">
        <p14:creationId xmlns:p14="http://schemas.microsoft.com/office/powerpoint/2010/main" val="91571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C7063-5954-49D6-8CD3-B1EA9D7DE156}"/>
              </a:ext>
            </a:extLst>
          </p:cNvPr>
          <p:cNvSpPr>
            <a:spLocks noGrp="1"/>
          </p:cNvSpPr>
          <p:nvPr>
            <p:ph type="title"/>
          </p:nvPr>
        </p:nvSpPr>
        <p:spPr/>
        <p:txBody>
          <a:bodyPr/>
          <a:lstStyle/>
          <a:p>
            <a:r>
              <a:rPr lang="en-US" altLang="zh-CN" dirty="0">
                <a:ea typeface="+mn-ea"/>
                <a:cs typeface="+mn-ea"/>
                <a:sym typeface="+mn-lt"/>
              </a:rPr>
              <a:t>Label2Image</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78FEA4BB-7DA4-4391-94FE-620DBA826BC6}"/>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E9D0B96D-2031-4B48-8AA1-DCFD0A4BF5E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435386D-3756-47CC-8B5D-C5E5ACCDFAC6}"/>
              </a:ext>
            </a:extLst>
          </p:cNvPr>
          <p:cNvSpPr>
            <a:spLocks noGrp="1"/>
          </p:cNvSpPr>
          <p:nvPr>
            <p:ph type="sldNum" sz="quarter" idx="12"/>
          </p:nvPr>
        </p:nvSpPr>
        <p:spPr/>
        <p:txBody>
          <a:bodyPr/>
          <a:lstStyle/>
          <a:p>
            <a:fld id="{5E1FB758-60BF-4E88-A44B-832C9297871E}" type="slidenum">
              <a:rPr lang="zh-CN" altLang="en-US" smtClean="0">
                <a:cs typeface="+mn-ea"/>
                <a:sym typeface="+mn-lt"/>
              </a:rPr>
              <a:t>55</a:t>
            </a:fld>
            <a:endParaRPr lang="zh-CN" altLang="en-US">
              <a:cs typeface="+mn-ea"/>
              <a:sym typeface="+mn-lt"/>
            </a:endParaRPr>
          </a:p>
        </p:txBody>
      </p:sp>
      <p:sp>
        <p:nvSpPr>
          <p:cNvPr id="3" name="矩形 2">
            <a:extLst>
              <a:ext uri="{FF2B5EF4-FFF2-40B4-BE49-F238E27FC236}">
                <a16:creationId xmlns:a16="http://schemas.microsoft.com/office/drawing/2014/main" id="{0C97F6A5-A409-4B2D-ACA0-ABCC7EC3CB7B}"/>
              </a:ext>
            </a:extLst>
          </p:cNvPr>
          <p:cNvSpPr/>
          <p:nvPr/>
        </p:nvSpPr>
        <p:spPr>
          <a:xfrm>
            <a:off x="6457950" y="5742691"/>
            <a:ext cx="2349105" cy="369332"/>
          </a:xfrm>
          <a:prstGeom prst="rect">
            <a:avLst/>
          </a:prstGeom>
        </p:spPr>
        <p:txBody>
          <a:bodyPr wrap="none">
            <a:spAutoFit/>
          </a:bodyPr>
          <a:lstStyle/>
          <a:p>
            <a:r>
              <a:rPr lang="zh-CN" altLang="en-US" dirty="0">
                <a:cs typeface="+mn-ea"/>
                <a:sym typeface="+mn-lt"/>
              </a:rPr>
              <a:t>[Isola et al. CVPR 2017]</a:t>
            </a:r>
          </a:p>
        </p:txBody>
      </p:sp>
      <p:pic>
        <p:nvPicPr>
          <p:cNvPr id="7" name="图片 6">
            <a:extLst>
              <a:ext uri="{FF2B5EF4-FFF2-40B4-BE49-F238E27FC236}">
                <a16:creationId xmlns:a16="http://schemas.microsoft.com/office/drawing/2014/main" id="{E6A9C35C-7E87-4A40-86E6-20FE6D3068A5}"/>
              </a:ext>
            </a:extLst>
          </p:cNvPr>
          <p:cNvPicPr>
            <a:picLocks noChangeAspect="1"/>
          </p:cNvPicPr>
          <p:nvPr/>
        </p:nvPicPr>
        <p:blipFill>
          <a:blip r:embed="rId2"/>
          <a:stretch>
            <a:fillRect/>
          </a:stretch>
        </p:blipFill>
        <p:spPr>
          <a:xfrm>
            <a:off x="0" y="1582036"/>
            <a:ext cx="9144000" cy="4160655"/>
          </a:xfrm>
          <a:prstGeom prst="rect">
            <a:avLst/>
          </a:prstGeom>
        </p:spPr>
      </p:pic>
    </p:spTree>
    <p:extLst>
      <p:ext uri="{BB962C8B-B14F-4D97-AF65-F5344CB8AC3E}">
        <p14:creationId xmlns:p14="http://schemas.microsoft.com/office/powerpoint/2010/main" val="10300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C7063-5954-49D6-8CD3-B1EA9D7DE156}"/>
              </a:ext>
            </a:extLst>
          </p:cNvPr>
          <p:cNvSpPr>
            <a:spLocks noGrp="1"/>
          </p:cNvSpPr>
          <p:nvPr>
            <p:ph type="title"/>
          </p:nvPr>
        </p:nvSpPr>
        <p:spPr/>
        <p:txBody>
          <a:bodyPr/>
          <a:lstStyle/>
          <a:p>
            <a:r>
              <a:rPr lang="en-US" altLang="zh-CN" dirty="0">
                <a:ea typeface="+mn-ea"/>
                <a:cs typeface="+mn-ea"/>
                <a:sym typeface="+mn-lt"/>
              </a:rPr>
              <a:t>Edges2Image</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78FEA4BB-7DA4-4391-94FE-620DBA826BC6}"/>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E9D0B96D-2031-4B48-8AA1-DCFD0A4BF5E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435386D-3756-47CC-8B5D-C5E5ACCDFAC6}"/>
              </a:ext>
            </a:extLst>
          </p:cNvPr>
          <p:cNvSpPr>
            <a:spLocks noGrp="1"/>
          </p:cNvSpPr>
          <p:nvPr>
            <p:ph type="sldNum" sz="quarter" idx="12"/>
          </p:nvPr>
        </p:nvSpPr>
        <p:spPr/>
        <p:txBody>
          <a:bodyPr/>
          <a:lstStyle/>
          <a:p>
            <a:fld id="{5E1FB758-60BF-4E88-A44B-832C9297871E}" type="slidenum">
              <a:rPr lang="zh-CN" altLang="en-US" smtClean="0">
                <a:cs typeface="+mn-ea"/>
                <a:sym typeface="+mn-lt"/>
              </a:rPr>
              <a:t>56</a:t>
            </a:fld>
            <a:endParaRPr lang="zh-CN" altLang="en-US">
              <a:cs typeface="+mn-ea"/>
              <a:sym typeface="+mn-lt"/>
            </a:endParaRPr>
          </a:p>
        </p:txBody>
      </p:sp>
      <p:pic>
        <p:nvPicPr>
          <p:cNvPr id="3" name="图片 2">
            <a:extLst>
              <a:ext uri="{FF2B5EF4-FFF2-40B4-BE49-F238E27FC236}">
                <a16:creationId xmlns:a16="http://schemas.microsoft.com/office/drawing/2014/main" id="{88D4DB70-6F3D-4922-A596-079B9E53C8FB}"/>
              </a:ext>
            </a:extLst>
          </p:cNvPr>
          <p:cNvPicPr>
            <a:picLocks noChangeAspect="1"/>
          </p:cNvPicPr>
          <p:nvPr/>
        </p:nvPicPr>
        <p:blipFill>
          <a:blip r:embed="rId2"/>
          <a:stretch>
            <a:fillRect/>
          </a:stretch>
        </p:blipFill>
        <p:spPr>
          <a:xfrm>
            <a:off x="0" y="1196378"/>
            <a:ext cx="9144000" cy="4913832"/>
          </a:xfrm>
          <a:prstGeom prst="rect">
            <a:avLst/>
          </a:prstGeom>
        </p:spPr>
      </p:pic>
      <p:sp>
        <p:nvSpPr>
          <p:cNvPr id="7" name="矩形 6">
            <a:extLst>
              <a:ext uri="{FF2B5EF4-FFF2-40B4-BE49-F238E27FC236}">
                <a16:creationId xmlns:a16="http://schemas.microsoft.com/office/drawing/2014/main" id="{581B5A34-E8EF-43E6-B212-4247C4392631}"/>
              </a:ext>
            </a:extLst>
          </p:cNvPr>
          <p:cNvSpPr/>
          <p:nvPr/>
        </p:nvSpPr>
        <p:spPr>
          <a:xfrm>
            <a:off x="6633017" y="6048615"/>
            <a:ext cx="2349105" cy="369332"/>
          </a:xfrm>
          <a:prstGeom prst="rect">
            <a:avLst/>
          </a:prstGeom>
        </p:spPr>
        <p:txBody>
          <a:bodyPr wrap="none">
            <a:spAutoFit/>
          </a:bodyPr>
          <a:lstStyle/>
          <a:p>
            <a:r>
              <a:rPr lang="zh-CN" altLang="en-US" dirty="0">
                <a:cs typeface="+mn-ea"/>
                <a:sym typeface="+mn-lt"/>
              </a:rPr>
              <a:t>[Isola et al. CVPR 2017]</a:t>
            </a:r>
          </a:p>
        </p:txBody>
      </p:sp>
    </p:spTree>
    <p:extLst>
      <p:ext uri="{BB962C8B-B14F-4D97-AF65-F5344CB8AC3E}">
        <p14:creationId xmlns:p14="http://schemas.microsoft.com/office/powerpoint/2010/main" val="131904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C7063-5954-49D6-8CD3-B1EA9D7DE156}"/>
              </a:ext>
            </a:extLst>
          </p:cNvPr>
          <p:cNvSpPr>
            <a:spLocks noGrp="1"/>
          </p:cNvSpPr>
          <p:nvPr>
            <p:ph type="title"/>
          </p:nvPr>
        </p:nvSpPr>
        <p:spPr/>
        <p:txBody>
          <a:bodyPr/>
          <a:lstStyle/>
          <a:p>
            <a:r>
              <a:rPr lang="en-US" altLang="zh-CN" dirty="0">
                <a:ea typeface="+mn-ea"/>
                <a:cs typeface="+mn-ea"/>
                <a:sym typeface="+mn-lt"/>
              </a:rPr>
              <a:t>Text2Image</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78FEA4BB-7DA4-4391-94FE-620DBA826BC6}"/>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E9D0B96D-2031-4B48-8AA1-DCFD0A4BF5E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435386D-3756-47CC-8B5D-C5E5ACCDFAC6}"/>
              </a:ext>
            </a:extLst>
          </p:cNvPr>
          <p:cNvSpPr>
            <a:spLocks noGrp="1"/>
          </p:cNvSpPr>
          <p:nvPr>
            <p:ph type="sldNum" sz="quarter" idx="12"/>
          </p:nvPr>
        </p:nvSpPr>
        <p:spPr/>
        <p:txBody>
          <a:bodyPr/>
          <a:lstStyle/>
          <a:p>
            <a:fld id="{5E1FB758-60BF-4E88-A44B-832C9297871E}" type="slidenum">
              <a:rPr lang="zh-CN" altLang="en-US" smtClean="0">
                <a:cs typeface="+mn-ea"/>
                <a:sym typeface="+mn-lt"/>
              </a:rPr>
              <a:t>57</a:t>
            </a:fld>
            <a:endParaRPr lang="zh-CN" altLang="en-US">
              <a:cs typeface="+mn-ea"/>
              <a:sym typeface="+mn-lt"/>
            </a:endParaRPr>
          </a:p>
        </p:txBody>
      </p:sp>
      <p:pic>
        <p:nvPicPr>
          <p:cNvPr id="3" name="图片 2">
            <a:extLst>
              <a:ext uri="{FF2B5EF4-FFF2-40B4-BE49-F238E27FC236}">
                <a16:creationId xmlns:a16="http://schemas.microsoft.com/office/drawing/2014/main" id="{16802C3C-4FB2-44B8-890D-A4CC2BF67E9C}"/>
              </a:ext>
            </a:extLst>
          </p:cNvPr>
          <p:cNvPicPr>
            <a:picLocks noChangeAspect="1"/>
          </p:cNvPicPr>
          <p:nvPr/>
        </p:nvPicPr>
        <p:blipFill>
          <a:blip r:embed="rId2"/>
          <a:stretch>
            <a:fillRect/>
          </a:stretch>
        </p:blipFill>
        <p:spPr>
          <a:xfrm>
            <a:off x="1943656" y="1228514"/>
            <a:ext cx="5256687" cy="4820594"/>
          </a:xfrm>
          <a:prstGeom prst="rect">
            <a:avLst/>
          </a:prstGeom>
        </p:spPr>
      </p:pic>
      <p:sp>
        <p:nvSpPr>
          <p:cNvPr id="7" name="矩形 6">
            <a:extLst>
              <a:ext uri="{FF2B5EF4-FFF2-40B4-BE49-F238E27FC236}">
                <a16:creationId xmlns:a16="http://schemas.microsoft.com/office/drawing/2014/main" id="{2409417C-9075-443B-BC05-ED953E05E2F4}"/>
              </a:ext>
            </a:extLst>
          </p:cNvPr>
          <p:cNvSpPr/>
          <p:nvPr/>
        </p:nvSpPr>
        <p:spPr>
          <a:xfrm>
            <a:off x="6147842" y="6123541"/>
            <a:ext cx="2367508" cy="369332"/>
          </a:xfrm>
          <a:prstGeom prst="rect">
            <a:avLst/>
          </a:prstGeom>
        </p:spPr>
        <p:txBody>
          <a:bodyPr wrap="none">
            <a:spAutoFit/>
          </a:bodyPr>
          <a:lstStyle/>
          <a:p>
            <a:r>
              <a:rPr lang="zh-CN" altLang="en-US" dirty="0">
                <a:cs typeface="+mn-ea"/>
                <a:sym typeface="+mn-lt"/>
              </a:rPr>
              <a:t>[Reed et al. ICML 2016]</a:t>
            </a:r>
          </a:p>
        </p:txBody>
      </p:sp>
    </p:spTree>
    <p:extLst>
      <p:ext uri="{BB962C8B-B14F-4D97-AF65-F5344CB8AC3E}">
        <p14:creationId xmlns:p14="http://schemas.microsoft.com/office/powerpoint/2010/main" val="404378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C7063-5954-49D6-8CD3-B1EA9D7DE156}"/>
              </a:ext>
            </a:extLst>
          </p:cNvPr>
          <p:cNvSpPr>
            <a:spLocks noGrp="1"/>
          </p:cNvSpPr>
          <p:nvPr>
            <p:ph type="title"/>
          </p:nvPr>
        </p:nvSpPr>
        <p:spPr/>
        <p:txBody>
          <a:bodyPr/>
          <a:lstStyle/>
          <a:p>
            <a:r>
              <a:rPr lang="en-US" altLang="zh-CN" dirty="0">
                <a:ea typeface="+mn-ea"/>
                <a:cs typeface="+mn-ea"/>
                <a:sym typeface="+mn-lt"/>
              </a:rPr>
              <a:t>Progressive GAN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78FEA4BB-7DA4-4391-94FE-620DBA826BC6}"/>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E9D0B96D-2031-4B48-8AA1-DCFD0A4BF5E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435386D-3756-47CC-8B5D-C5E5ACCDFAC6}"/>
              </a:ext>
            </a:extLst>
          </p:cNvPr>
          <p:cNvSpPr>
            <a:spLocks noGrp="1"/>
          </p:cNvSpPr>
          <p:nvPr>
            <p:ph type="sldNum" sz="quarter" idx="12"/>
          </p:nvPr>
        </p:nvSpPr>
        <p:spPr/>
        <p:txBody>
          <a:bodyPr/>
          <a:lstStyle/>
          <a:p>
            <a:fld id="{5E1FB758-60BF-4E88-A44B-832C9297871E}" type="slidenum">
              <a:rPr lang="zh-CN" altLang="en-US" smtClean="0">
                <a:cs typeface="+mn-ea"/>
                <a:sym typeface="+mn-lt"/>
              </a:rPr>
              <a:t>58</a:t>
            </a:fld>
            <a:endParaRPr lang="zh-CN" altLang="en-US">
              <a:cs typeface="+mn-ea"/>
              <a:sym typeface="+mn-lt"/>
            </a:endParaRPr>
          </a:p>
        </p:txBody>
      </p:sp>
      <p:pic>
        <p:nvPicPr>
          <p:cNvPr id="3" name="图片 2">
            <a:extLst>
              <a:ext uri="{FF2B5EF4-FFF2-40B4-BE49-F238E27FC236}">
                <a16:creationId xmlns:a16="http://schemas.microsoft.com/office/drawing/2014/main" id="{59C7A717-2E2F-42B1-BD0A-A0259BC5A1E5}"/>
              </a:ext>
            </a:extLst>
          </p:cNvPr>
          <p:cNvPicPr>
            <a:picLocks noChangeAspect="1"/>
          </p:cNvPicPr>
          <p:nvPr/>
        </p:nvPicPr>
        <p:blipFill>
          <a:blip r:embed="rId2"/>
          <a:stretch>
            <a:fillRect/>
          </a:stretch>
        </p:blipFill>
        <p:spPr>
          <a:xfrm>
            <a:off x="373541" y="1310787"/>
            <a:ext cx="8396917" cy="3624628"/>
          </a:xfrm>
          <a:prstGeom prst="rect">
            <a:avLst/>
          </a:prstGeom>
        </p:spPr>
      </p:pic>
      <p:sp>
        <p:nvSpPr>
          <p:cNvPr id="7" name="矩形 6">
            <a:extLst>
              <a:ext uri="{FF2B5EF4-FFF2-40B4-BE49-F238E27FC236}">
                <a16:creationId xmlns:a16="http://schemas.microsoft.com/office/drawing/2014/main" id="{CAAE32B7-73C6-4FF3-A032-8DF48BC31EF0}"/>
              </a:ext>
            </a:extLst>
          </p:cNvPr>
          <p:cNvSpPr/>
          <p:nvPr/>
        </p:nvSpPr>
        <p:spPr>
          <a:xfrm>
            <a:off x="1101969" y="5295964"/>
            <a:ext cx="6729046" cy="646331"/>
          </a:xfrm>
          <a:prstGeom prst="rect">
            <a:avLst/>
          </a:prstGeom>
        </p:spPr>
        <p:txBody>
          <a:bodyPr wrap="square">
            <a:spAutoFit/>
          </a:bodyPr>
          <a:lstStyle/>
          <a:p>
            <a:r>
              <a:rPr lang="zh-CN" altLang="en-US" dirty="0">
                <a:cs typeface="+mn-ea"/>
                <a:sym typeface="+mn-lt"/>
              </a:rPr>
              <a:t>PROGRESSIVE GROWING OF GANS FOR IMPROVED QUALITY, STABILITY, AND VARIATION, ICLR 2018</a:t>
            </a:r>
          </a:p>
        </p:txBody>
      </p:sp>
    </p:spTree>
    <p:extLst>
      <p:ext uri="{BB962C8B-B14F-4D97-AF65-F5344CB8AC3E}">
        <p14:creationId xmlns:p14="http://schemas.microsoft.com/office/powerpoint/2010/main" val="286550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 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59</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4849507"/>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spTree>
    <p:extLst>
      <p:ext uri="{BB962C8B-B14F-4D97-AF65-F5344CB8AC3E}">
        <p14:creationId xmlns:p14="http://schemas.microsoft.com/office/powerpoint/2010/main" val="254739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35" dirty="0">
                <a:ea typeface="+mn-ea"/>
                <a:cs typeface="+mn-ea"/>
                <a:sym typeface="+mn-lt"/>
              </a:rPr>
              <a:t>Recurrent </a:t>
            </a:r>
            <a:r>
              <a:rPr lang="en-US" altLang="zh-CN" spc="-40" dirty="0">
                <a:ea typeface="+mn-ea"/>
                <a:cs typeface="+mn-ea"/>
                <a:sym typeface="+mn-lt"/>
              </a:rPr>
              <a:t>Neural </a:t>
            </a:r>
            <a:r>
              <a:rPr lang="en-US" altLang="zh-CN" spc="-45" dirty="0">
                <a:ea typeface="+mn-ea"/>
                <a:cs typeface="+mn-ea"/>
                <a:sym typeface="+mn-lt"/>
              </a:rPr>
              <a:t>Networks</a:t>
            </a:r>
            <a:r>
              <a:rPr lang="en-US" altLang="zh-CN" spc="45" dirty="0">
                <a:ea typeface="+mn-ea"/>
                <a:cs typeface="+mn-ea"/>
                <a:sym typeface="+mn-lt"/>
              </a:rPr>
              <a:t> </a:t>
            </a:r>
            <a:r>
              <a:rPr lang="en-US" altLang="zh-CN" spc="-25" dirty="0">
                <a:ea typeface="+mn-ea"/>
                <a:cs typeface="+mn-ea"/>
                <a:sym typeface="+mn-lt"/>
              </a:rPr>
              <a:t>(RNNs)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6</a:t>
            </a:fld>
            <a:endParaRPr lang="zh-CN" altLang="en-US">
              <a:cs typeface="+mn-ea"/>
              <a:sym typeface="+mn-lt"/>
            </a:endParaRPr>
          </a:p>
        </p:txBody>
      </p:sp>
      <p:pic>
        <p:nvPicPr>
          <p:cNvPr id="7" name="图片 6">
            <a:extLst>
              <a:ext uri="{FF2B5EF4-FFF2-40B4-BE49-F238E27FC236}">
                <a16:creationId xmlns:a16="http://schemas.microsoft.com/office/drawing/2014/main" id="{C4D1C74B-97DF-4A7F-A875-CF66EFA75F4B}"/>
              </a:ext>
            </a:extLst>
          </p:cNvPr>
          <p:cNvPicPr>
            <a:picLocks noChangeAspect="1"/>
          </p:cNvPicPr>
          <p:nvPr/>
        </p:nvPicPr>
        <p:blipFill>
          <a:blip r:embed="rId2"/>
          <a:stretch>
            <a:fillRect/>
          </a:stretch>
        </p:blipFill>
        <p:spPr>
          <a:xfrm>
            <a:off x="1101969" y="1559161"/>
            <a:ext cx="2339575" cy="4487381"/>
          </a:xfrm>
          <a:prstGeom prst="rect">
            <a:avLst/>
          </a:prstGeom>
        </p:spPr>
      </p:pic>
      <p:pic>
        <p:nvPicPr>
          <p:cNvPr id="8" name="图片 7">
            <a:extLst>
              <a:ext uri="{FF2B5EF4-FFF2-40B4-BE49-F238E27FC236}">
                <a16:creationId xmlns:a16="http://schemas.microsoft.com/office/drawing/2014/main" id="{293B6661-ACE6-4CCC-8003-2E12E45AED92}"/>
              </a:ext>
            </a:extLst>
          </p:cNvPr>
          <p:cNvPicPr>
            <a:picLocks noChangeAspect="1"/>
          </p:cNvPicPr>
          <p:nvPr/>
        </p:nvPicPr>
        <p:blipFill>
          <a:blip r:embed="rId3"/>
          <a:stretch>
            <a:fillRect/>
          </a:stretch>
        </p:blipFill>
        <p:spPr>
          <a:xfrm>
            <a:off x="4750398" y="1504661"/>
            <a:ext cx="2366136" cy="4647388"/>
          </a:xfrm>
          <a:prstGeom prst="rect">
            <a:avLst/>
          </a:prstGeom>
        </p:spPr>
      </p:pic>
      <p:grpSp>
        <p:nvGrpSpPr>
          <p:cNvPr id="11" name="组合 10">
            <a:extLst>
              <a:ext uri="{FF2B5EF4-FFF2-40B4-BE49-F238E27FC236}">
                <a16:creationId xmlns:a16="http://schemas.microsoft.com/office/drawing/2014/main" id="{BA337217-F66B-45F8-AB01-A23F1A80C31B}"/>
              </a:ext>
            </a:extLst>
          </p:cNvPr>
          <p:cNvGrpSpPr/>
          <p:nvPr/>
        </p:nvGrpSpPr>
        <p:grpSpPr>
          <a:xfrm>
            <a:off x="4538755" y="1873865"/>
            <a:ext cx="4665785" cy="1264725"/>
            <a:chOff x="4538755" y="1873865"/>
            <a:chExt cx="4665785" cy="1264725"/>
          </a:xfrm>
        </p:grpSpPr>
        <p:sp>
          <p:nvSpPr>
            <p:cNvPr id="10" name="矩形 9">
              <a:extLst>
                <a:ext uri="{FF2B5EF4-FFF2-40B4-BE49-F238E27FC236}">
                  <a16:creationId xmlns:a16="http://schemas.microsoft.com/office/drawing/2014/main" id="{34F16D3B-7301-4450-B383-EA728B7AC283}"/>
                </a:ext>
              </a:extLst>
            </p:cNvPr>
            <p:cNvSpPr/>
            <p:nvPr/>
          </p:nvSpPr>
          <p:spPr>
            <a:xfrm>
              <a:off x="4538755" y="1873865"/>
              <a:ext cx="4665785" cy="1264725"/>
            </a:xfrm>
            <a:prstGeom prst="rect">
              <a:avLst/>
            </a:prstGeom>
          </p:spPr>
          <p:txBody>
            <a:bodyPr wrap="square">
              <a:spAutoFit/>
            </a:bodyPr>
            <a:lstStyle/>
            <a:p>
              <a:pPr marL="2598420" marR="5080">
                <a:lnSpc>
                  <a:spcPct val="103099"/>
                </a:lnSpc>
              </a:pPr>
              <a:r>
                <a:rPr lang="en-US" altLang="zh-CN" sz="2400" spc="-5" dirty="0">
                  <a:solidFill>
                    <a:srgbClr val="434343"/>
                  </a:solidFill>
                  <a:cs typeface="+mn-ea"/>
                  <a:sym typeface="+mn-lt"/>
                </a:rPr>
                <a:t>predict </a:t>
              </a:r>
              <a:r>
                <a:rPr lang="en-US" altLang="zh-CN" sz="2400" dirty="0">
                  <a:solidFill>
                    <a:srgbClr val="434343"/>
                  </a:solidFill>
                  <a:cs typeface="+mn-ea"/>
                  <a:sym typeface="+mn-lt"/>
                </a:rPr>
                <a:t>a </a:t>
              </a:r>
              <a:r>
                <a:rPr lang="en-US" altLang="zh-CN" sz="2400" spc="-10" dirty="0">
                  <a:solidFill>
                    <a:srgbClr val="434343"/>
                  </a:solidFill>
                  <a:cs typeface="+mn-ea"/>
                  <a:sym typeface="+mn-lt"/>
                </a:rPr>
                <a:t>vector </a:t>
              </a:r>
              <a:r>
                <a:rPr lang="en-US" altLang="zh-CN" sz="2400" spc="-5" dirty="0">
                  <a:solidFill>
                    <a:srgbClr val="434343"/>
                  </a:solidFill>
                  <a:cs typeface="+mn-ea"/>
                  <a:sym typeface="+mn-lt"/>
                </a:rPr>
                <a:t>at </a:t>
              </a:r>
              <a:r>
                <a:rPr lang="en-US" altLang="zh-CN" sz="2400" dirty="0">
                  <a:solidFill>
                    <a:srgbClr val="434343"/>
                  </a:solidFill>
                  <a:cs typeface="+mn-ea"/>
                  <a:sym typeface="+mn-lt"/>
                </a:rPr>
                <a:t>each</a:t>
              </a:r>
              <a:r>
                <a:rPr lang="en-US" altLang="zh-CN" sz="2400" spc="-5" dirty="0">
                  <a:solidFill>
                    <a:srgbClr val="434343"/>
                  </a:solidFill>
                  <a:cs typeface="+mn-ea"/>
                  <a:sym typeface="+mn-lt"/>
                </a:rPr>
                <a:t> timestep</a:t>
              </a:r>
              <a:endParaRPr lang="en-US" altLang="zh-CN" sz="2400" dirty="0">
                <a:cs typeface="+mn-ea"/>
                <a:sym typeface="+mn-lt"/>
              </a:endParaRPr>
            </a:p>
          </p:txBody>
        </p:sp>
        <p:sp>
          <p:nvSpPr>
            <p:cNvPr id="9" name="object 9">
              <a:extLst>
                <a:ext uri="{FF2B5EF4-FFF2-40B4-BE49-F238E27FC236}">
                  <a16:creationId xmlns:a16="http://schemas.microsoft.com/office/drawing/2014/main" id="{19D5E0D9-398C-4309-B553-6DA16E952FC4}"/>
                </a:ext>
              </a:extLst>
            </p:cNvPr>
            <p:cNvSpPr/>
            <p:nvPr/>
          </p:nvSpPr>
          <p:spPr>
            <a:xfrm>
              <a:off x="6295479" y="2506228"/>
              <a:ext cx="821055" cy="388620"/>
            </a:xfrm>
            <a:custGeom>
              <a:avLst/>
              <a:gdLst/>
              <a:ahLst/>
              <a:cxnLst/>
              <a:rect l="l" t="t" r="r" b="b"/>
              <a:pathLst>
                <a:path w="821054" h="388619">
                  <a:moveTo>
                    <a:pt x="88468" y="273253"/>
                  </a:moveTo>
                  <a:lnTo>
                    <a:pt x="0" y="384327"/>
                  </a:lnTo>
                  <a:lnTo>
                    <a:pt x="141935" y="388454"/>
                  </a:lnTo>
                  <a:lnTo>
                    <a:pt x="119690" y="340525"/>
                  </a:lnTo>
                  <a:lnTo>
                    <a:pt x="105676" y="340525"/>
                  </a:lnTo>
                  <a:lnTo>
                    <a:pt x="101676" y="331889"/>
                  </a:lnTo>
                  <a:lnTo>
                    <a:pt x="113199" y="326540"/>
                  </a:lnTo>
                  <a:lnTo>
                    <a:pt x="88468" y="273253"/>
                  </a:lnTo>
                  <a:close/>
                </a:path>
                <a:path w="821054" h="388619">
                  <a:moveTo>
                    <a:pt x="113199" y="326540"/>
                  </a:moveTo>
                  <a:lnTo>
                    <a:pt x="101676" y="331889"/>
                  </a:lnTo>
                  <a:lnTo>
                    <a:pt x="105676" y="340525"/>
                  </a:lnTo>
                  <a:lnTo>
                    <a:pt x="117206" y="335173"/>
                  </a:lnTo>
                  <a:lnTo>
                    <a:pt x="113199" y="326540"/>
                  </a:lnTo>
                  <a:close/>
                </a:path>
                <a:path w="821054" h="388619">
                  <a:moveTo>
                    <a:pt x="117206" y="335173"/>
                  </a:moveTo>
                  <a:lnTo>
                    <a:pt x="105676" y="340525"/>
                  </a:lnTo>
                  <a:lnTo>
                    <a:pt x="119690" y="340525"/>
                  </a:lnTo>
                  <a:lnTo>
                    <a:pt x="117206" y="335173"/>
                  </a:lnTo>
                  <a:close/>
                </a:path>
                <a:path w="821054" h="388619">
                  <a:moveTo>
                    <a:pt x="816698" y="0"/>
                  </a:moveTo>
                  <a:lnTo>
                    <a:pt x="113199" y="326540"/>
                  </a:lnTo>
                  <a:lnTo>
                    <a:pt x="117206" y="335173"/>
                  </a:lnTo>
                  <a:lnTo>
                    <a:pt x="820699" y="8648"/>
                  </a:lnTo>
                  <a:lnTo>
                    <a:pt x="816698" y="0"/>
                  </a:lnTo>
                  <a:close/>
                </a:path>
              </a:pathLst>
            </a:custGeom>
            <a:solidFill>
              <a:srgbClr val="44546A"/>
            </a:solidFill>
          </p:spPr>
          <p:txBody>
            <a:bodyPr wrap="square" lIns="0" tIns="0" rIns="0" bIns="0" rtlCol="0"/>
            <a:lstStyle/>
            <a:p>
              <a:endParaRPr>
                <a:cs typeface="+mn-ea"/>
                <a:sym typeface="+mn-lt"/>
              </a:endParaRPr>
            </a:p>
          </p:txBody>
        </p:sp>
      </p:grpSp>
    </p:spTree>
    <p:extLst>
      <p:ext uri="{BB962C8B-B14F-4D97-AF65-F5344CB8AC3E}">
        <p14:creationId xmlns:p14="http://schemas.microsoft.com/office/powerpoint/2010/main" val="209908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8FEA4BB-7DA4-4391-94FE-620DBA826BC6}"/>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E9D0B96D-2031-4B48-8AA1-DCFD0A4BF5E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7435386D-3756-47CC-8B5D-C5E5ACCDFAC6}"/>
              </a:ext>
            </a:extLst>
          </p:cNvPr>
          <p:cNvSpPr>
            <a:spLocks noGrp="1"/>
          </p:cNvSpPr>
          <p:nvPr>
            <p:ph type="sldNum" sz="quarter" idx="12"/>
          </p:nvPr>
        </p:nvSpPr>
        <p:spPr/>
        <p:txBody>
          <a:bodyPr/>
          <a:lstStyle/>
          <a:p>
            <a:fld id="{5E1FB758-60BF-4E88-A44B-832C9297871E}" type="slidenum">
              <a:rPr lang="zh-CN" altLang="en-US" smtClean="0">
                <a:cs typeface="+mn-ea"/>
                <a:sym typeface="+mn-lt"/>
              </a:rPr>
              <a:t>60</a:t>
            </a:fld>
            <a:endParaRPr lang="zh-CN" altLang="en-US">
              <a:cs typeface="+mn-ea"/>
              <a:sym typeface="+mn-lt"/>
            </a:endParaRPr>
          </a:p>
        </p:txBody>
      </p:sp>
      <p:pic>
        <p:nvPicPr>
          <p:cNvPr id="3" name="图片 2">
            <a:extLst>
              <a:ext uri="{FF2B5EF4-FFF2-40B4-BE49-F238E27FC236}">
                <a16:creationId xmlns:a16="http://schemas.microsoft.com/office/drawing/2014/main" id="{7431DDDE-9DCA-41E3-9AE7-25E4DCDC694E}"/>
              </a:ext>
            </a:extLst>
          </p:cNvPr>
          <p:cNvPicPr>
            <a:picLocks noChangeAspect="1"/>
          </p:cNvPicPr>
          <p:nvPr/>
        </p:nvPicPr>
        <p:blipFill>
          <a:blip r:embed="rId2"/>
          <a:stretch>
            <a:fillRect/>
          </a:stretch>
        </p:blipFill>
        <p:spPr>
          <a:xfrm>
            <a:off x="1009089" y="521718"/>
            <a:ext cx="6477561" cy="5814564"/>
          </a:xfrm>
          <a:prstGeom prst="rect">
            <a:avLst/>
          </a:prstGeom>
        </p:spPr>
      </p:pic>
    </p:spTree>
    <p:extLst>
      <p:ext uri="{BB962C8B-B14F-4D97-AF65-F5344CB8AC3E}">
        <p14:creationId xmlns:p14="http://schemas.microsoft.com/office/powerpoint/2010/main" val="246423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78E49C8-5D21-4617-B5ED-986644C1D9F7}"/>
              </a:ext>
            </a:extLst>
          </p:cNvPr>
          <p:cNvSpPr>
            <a:spLocks noGrp="1"/>
          </p:cNvSpPr>
          <p:nvPr>
            <p:ph type="title"/>
          </p:nvPr>
        </p:nvSpPr>
        <p:spPr>
          <a:xfrm>
            <a:off x="628650" y="400297"/>
            <a:ext cx="8339504" cy="537550"/>
          </a:xfrm>
        </p:spPr>
        <p:txBody>
          <a:bodyPr/>
          <a:lstStyle/>
          <a:p>
            <a:r>
              <a:rPr lang="en-US" altLang="zh-CN" sz="3600" dirty="0">
                <a:ea typeface="+mn-ea"/>
                <a:cs typeface="+mn-ea"/>
                <a:sym typeface="+mn-lt"/>
              </a:rPr>
              <a:t>Generative models - Research Landscape</a:t>
            </a:r>
            <a:endParaRPr lang="zh-CN" altLang="en-US" sz="3600" dirty="0">
              <a:ea typeface="+mn-ea"/>
              <a:cs typeface="+mn-ea"/>
              <a:sym typeface="+mn-lt"/>
            </a:endParaRPr>
          </a:p>
        </p:txBody>
      </p:sp>
      <p:sp>
        <p:nvSpPr>
          <p:cNvPr id="4" name="日期占位符 3">
            <a:extLst>
              <a:ext uri="{FF2B5EF4-FFF2-40B4-BE49-F238E27FC236}">
                <a16:creationId xmlns:a16="http://schemas.microsoft.com/office/drawing/2014/main" id="{9C5A0867-0B63-4149-B84D-6F29BE5BB3A0}"/>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08818DAC-E40E-4514-B5CF-20550A0066BC}"/>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67FE7AEB-A599-44B5-91B7-A0196C82FE4F}"/>
              </a:ext>
            </a:extLst>
          </p:cNvPr>
          <p:cNvSpPr>
            <a:spLocks noGrp="1"/>
          </p:cNvSpPr>
          <p:nvPr>
            <p:ph type="sldNum" sz="quarter" idx="12"/>
          </p:nvPr>
        </p:nvSpPr>
        <p:spPr/>
        <p:txBody>
          <a:bodyPr/>
          <a:lstStyle/>
          <a:p>
            <a:fld id="{5E1FB758-60BF-4E88-A44B-832C9297871E}" type="slidenum">
              <a:rPr lang="zh-CN" altLang="en-US" smtClean="0">
                <a:cs typeface="+mn-ea"/>
                <a:sym typeface="+mn-lt"/>
              </a:rPr>
              <a:t>61</a:t>
            </a:fld>
            <a:endParaRPr lang="zh-CN" altLang="en-US">
              <a:cs typeface="+mn-ea"/>
              <a:sym typeface="+mn-lt"/>
            </a:endParaRPr>
          </a:p>
        </p:txBody>
      </p:sp>
      <p:sp>
        <p:nvSpPr>
          <p:cNvPr id="7" name="object 4">
            <a:extLst>
              <a:ext uri="{FF2B5EF4-FFF2-40B4-BE49-F238E27FC236}">
                <a16:creationId xmlns:a16="http://schemas.microsoft.com/office/drawing/2014/main" id="{C87BC2E8-EAFC-413B-A0E8-94E070A9EE21}"/>
              </a:ext>
            </a:extLst>
          </p:cNvPr>
          <p:cNvSpPr/>
          <p:nvPr/>
        </p:nvSpPr>
        <p:spPr>
          <a:xfrm>
            <a:off x="282225" y="2321169"/>
            <a:ext cx="8579550" cy="2945100"/>
          </a:xfrm>
          <a:prstGeom prst="rect">
            <a:avLst/>
          </a:prstGeom>
          <a:blipFill>
            <a:blip r:embed="rId2" cstate="print"/>
            <a:stretch>
              <a:fillRect t="-24768"/>
            </a:stretch>
          </a:blipFill>
        </p:spPr>
        <p:txBody>
          <a:bodyPr wrap="square" lIns="0" tIns="0" rIns="0" bIns="0" rtlCol="0"/>
          <a:lstStyle/>
          <a:p>
            <a:endParaRPr dirty="0">
              <a:cs typeface="+mn-ea"/>
              <a:sym typeface="+mn-lt"/>
            </a:endParaRPr>
          </a:p>
        </p:txBody>
      </p:sp>
    </p:spTree>
    <p:extLst>
      <p:ext uri="{BB962C8B-B14F-4D97-AF65-F5344CB8AC3E}">
        <p14:creationId xmlns:p14="http://schemas.microsoft.com/office/powerpoint/2010/main" val="236797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Autoregressive Models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62</a:t>
            </a:fld>
            <a:endParaRPr lang="zh-CN" altLang="en-US">
              <a:cs typeface="+mn-ea"/>
              <a:sym typeface="+mn-lt"/>
            </a:endParaRPr>
          </a:p>
        </p:txBody>
      </p:sp>
      <p:sp>
        <p:nvSpPr>
          <p:cNvPr id="8" name="object 4">
            <a:extLst>
              <a:ext uri="{FF2B5EF4-FFF2-40B4-BE49-F238E27FC236}">
                <a16:creationId xmlns:a16="http://schemas.microsoft.com/office/drawing/2014/main" id="{82A8A5C1-43A3-4D20-A6C1-60FAF2CA9F41}"/>
              </a:ext>
            </a:extLst>
          </p:cNvPr>
          <p:cNvSpPr/>
          <p:nvPr/>
        </p:nvSpPr>
        <p:spPr>
          <a:xfrm>
            <a:off x="242787" y="1910862"/>
            <a:ext cx="8658426" cy="3522378"/>
          </a:xfrm>
          <a:prstGeom prst="rect">
            <a:avLst/>
          </a:prstGeom>
          <a:blipFill>
            <a:blip r:embed="rId2" cstate="print"/>
            <a:stretch>
              <a:fillRect t="-11446"/>
            </a:stretch>
          </a:blipFill>
        </p:spPr>
        <p:txBody>
          <a:bodyPr wrap="square" lIns="0" tIns="0" rIns="0" bIns="0" rtlCol="0"/>
          <a:lstStyle/>
          <a:p>
            <a:endParaRPr dirty="0">
              <a:cs typeface="+mn-ea"/>
              <a:sym typeface="+mn-lt"/>
            </a:endParaRPr>
          </a:p>
        </p:txBody>
      </p:sp>
    </p:spTree>
    <p:extLst>
      <p:ext uri="{BB962C8B-B14F-4D97-AF65-F5344CB8AC3E}">
        <p14:creationId xmlns:p14="http://schemas.microsoft.com/office/powerpoint/2010/main" val="41566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628650" y="423742"/>
            <a:ext cx="7665605" cy="585111"/>
          </a:xfrm>
        </p:spPr>
        <p:txBody>
          <a:bodyPr/>
          <a:lstStyle/>
          <a:p>
            <a:r>
              <a:rPr lang="en-US" altLang="zh-CN" sz="3200" dirty="0">
                <a:ea typeface="+mn-ea"/>
                <a:cs typeface="+mn-ea"/>
                <a:sym typeface="+mn-lt"/>
              </a:rPr>
              <a:t>Recurrent versus Causal Convolutional Nets</a:t>
            </a:r>
            <a:endParaRPr lang="zh-CN" altLang="en-US" sz="3200"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63</a:t>
            </a:fld>
            <a:endParaRPr lang="zh-CN" altLang="en-US">
              <a:cs typeface="+mn-ea"/>
              <a:sym typeface="+mn-lt"/>
            </a:endParaRPr>
          </a:p>
        </p:txBody>
      </p:sp>
      <p:pic>
        <p:nvPicPr>
          <p:cNvPr id="8" name="图片 7">
            <a:extLst>
              <a:ext uri="{FF2B5EF4-FFF2-40B4-BE49-F238E27FC236}">
                <a16:creationId xmlns:a16="http://schemas.microsoft.com/office/drawing/2014/main" id="{88C0DE52-3B00-42AD-A5D5-F0DB0A2F5B9B}"/>
              </a:ext>
            </a:extLst>
          </p:cNvPr>
          <p:cNvPicPr>
            <a:picLocks noChangeAspect="1"/>
          </p:cNvPicPr>
          <p:nvPr/>
        </p:nvPicPr>
        <p:blipFill rotWithShape="1">
          <a:blip r:embed="rId2"/>
          <a:srcRect t="11405"/>
          <a:stretch/>
        </p:blipFill>
        <p:spPr>
          <a:xfrm>
            <a:off x="1558" y="1735015"/>
            <a:ext cx="9083827" cy="4040118"/>
          </a:xfrm>
          <a:prstGeom prst="rect">
            <a:avLst/>
          </a:prstGeom>
        </p:spPr>
      </p:pic>
    </p:spTree>
    <p:extLst>
      <p:ext uri="{BB962C8B-B14F-4D97-AF65-F5344CB8AC3E}">
        <p14:creationId xmlns:p14="http://schemas.microsoft.com/office/powerpoint/2010/main" val="406906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55" dirty="0">
                <a:ea typeface="+mn-ea"/>
                <a:cs typeface="+mn-ea"/>
                <a:sym typeface="+mn-lt"/>
              </a:rPr>
              <a:t>Why </a:t>
            </a:r>
            <a:r>
              <a:rPr lang="en-US" altLang="zh-CN" spc="-40" dirty="0">
                <a:ea typeface="+mn-ea"/>
                <a:cs typeface="+mn-ea"/>
                <a:sym typeface="+mn-lt"/>
              </a:rPr>
              <a:t>Generative</a:t>
            </a:r>
            <a:r>
              <a:rPr lang="en-US" altLang="zh-CN" spc="20" dirty="0">
                <a:ea typeface="+mn-ea"/>
                <a:cs typeface="+mn-ea"/>
                <a:sym typeface="+mn-lt"/>
              </a:rPr>
              <a:t> </a:t>
            </a:r>
            <a:r>
              <a:rPr lang="en-US" altLang="zh-CN" spc="-25" dirty="0">
                <a:ea typeface="+mn-ea"/>
                <a:cs typeface="+mn-ea"/>
                <a:sym typeface="+mn-lt"/>
              </a:rPr>
              <a:t>Models?</a:t>
            </a:r>
            <a:endParaRPr lang="zh-CN" altLang="en-US"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p:txBody>
          <a:bodyPr/>
          <a:lstStyle/>
          <a:p>
            <a:r>
              <a:rPr lang="en-US" altLang="zh-CN" dirty="0">
                <a:ea typeface="+mn-ea"/>
                <a:cs typeface="+mn-ea"/>
                <a:sym typeface="+mn-lt"/>
              </a:rPr>
              <a:t>Excellent test of ability to use high-  dimensional, complicated probability  distributions</a:t>
            </a:r>
          </a:p>
          <a:p>
            <a:r>
              <a:rPr lang="en-US" altLang="zh-CN" dirty="0">
                <a:ea typeface="+mn-ea"/>
                <a:cs typeface="+mn-ea"/>
                <a:sym typeface="+mn-lt"/>
              </a:rPr>
              <a:t>Simulate possible futures for planning or  simulated RL</a:t>
            </a:r>
          </a:p>
          <a:p>
            <a:r>
              <a:rPr lang="en-US" altLang="zh-CN" dirty="0">
                <a:ea typeface="+mn-ea"/>
                <a:cs typeface="+mn-ea"/>
                <a:sym typeface="+mn-lt"/>
              </a:rPr>
              <a:t>Missing data</a:t>
            </a:r>
          </a:p>
          <a:p>
            <a:pPr lvl="1"/>
            <a:r>
              <a:rPr lang="en-US" altLang="zh-CN" dirty="0">
                <a:ea typeface="+mn-ea"/>
                <a:cs typeface="+mn-ea"/>
                <a:sym typeface="+mn-lt"/>
              </a:rPr>
              <a:t>Semi-supervised learning</a:t>
            </a:r>
          </a:p>
          <a:p>
            <a:r>
              <a:rPr lang="en-US" altLang="zh-CN" dirty="0">
                <a:ea typeface="+mn-ea"/>
                <a:cs typeface="+mn-ea"/>
                <a:sym typeface="+mn-lt"/>
              </a:rPr>
              <a:t>Multi-modal outputs</a:t>
            </a:r>
          </a:p>
          <a:p>
            <a:r>
              <a:rPr lang="en-US" altLang="zh-CN" dirty="0">
                <a:ea typeface="+mn-ea"/>
                <a:cs typeface="+mn-ea"/>
                <a:sym typeface="+mn-lt"/>
              </a:rPr>
              <a:t>Realistic generation tasks</a:t>
            </a:r>
          </a:p>
          <a:p>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64</a:t>
            </a:fld>
            <a:endParaRPr lang="zh-CN" altLang="en-US">
              <a:cs typeface="+mn-ea"/>
              <a:sym typeface="+mn-lt"/>
            </a:endParaRPr>
          </a:p>
        </p:txBody>
      </p:sp>
    </p:spTree>
    <p:extLst>
      <p:ext uri="{BB962C8B-B14F-4D97-AF65-F5344CB8AC3E}">
        <p14:creationId xmlns:p14="http://schemas.microsoft.com/office/powerpoint/2010/main" val="409722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 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65</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5188340"/>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spTree>
    <p:extLst>
      <p:ext uri="{BB962C8B-B14F-4D97-AF65-F5344CB8AC3E}">
        <p14:creationId xmlns:p14="http://schemas.microsoft.com/office/powerpoint/2010/main" val="140251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F3468E7-6655-4E64-896C-57BFBB97166E}"/>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12D3B9DA-4430-4B68-B75C-14263EED7B4B}"/>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61788CD2-B4AF-4A68-BB62-15879C8A27D5}"/>
              </a:ext>
            </a:extLst>
          </p:cNvPr>
          <p:cNvSpPr>
            <a:spLocks noGrp="1"/>
          </p:cNvSpPr>
          <p:nvPr>
            <p:ph type="sldNum" sz="quarter" idx="12"/>
          </p:nvPr>
        </p:nvSpPr>
        <p:spPr/>
        <p:txBody>
          <a:bodyPr/>
          <a:lstStyle/>
          <a:p>
            <a:fld id="{5E1FB758-60BF-4E88-A44B-832C9297871E}" type="slidenum">
              <a:rPr lang="zh-CN" altLang="en-US" smtClean="0">
                <a:cs typeface="+mn-ea"/>
                <a:sym typeface="+mn-lt"/>
              </a:rPr>
              <a:t>66</a:t>
            </a:fld>
            <a:endParaRPr lang="zh-CN" altLang="en-US">
              <a:cs typeface="+mn-ea"/>
              <a:sym typeface="+mn-lt"/>
            </a:endParaRPr>
          </a:p>
        </p:txBody>
      </p:sp>
      <p:pic>
        <p:nvPicPr>
          <p:cNvPr id="7" name="图片 6">
            <a:extLst>
              <a:ext uri="{FF2B5EF4-FFF2-40B4-BE49-F238E27FC236}">
                <a16:creationId xmlns:a16="http://schemas.microsoft.com/office/drawing/2014/main" id="{59C3E671-06B3-49BC-A916-3FD7E848B939}"/>
              </a:ext>
            </a:extLst>
          </p:cNvPr>
          <p:cNvPicPr>
            <a:picLocks noChangeAspect="1"/>
          </p:cNvPicPr>
          <p:nvPr/>
        </p:nvPicPr>
        <p:blipFill>
          <a:blip r:embed="rId2"/>
          <a:stretch>
            <a:fillRect/>
          </a:stretch>
        </p:blipFill>
        <p:spPr>
          <a:xfrm>
            <a:off x="1054813" y="450005"/>
            <a:ext cx="6431837" cy="6088908"/>
          </a:xfrm>
          <a:prstGeom prst="rect">
            <a:avLst/>
          </a:prstGeom>
        </p:spPr>
      </p:pic>
    </p:spTree>
    <p:extLst>
      <p:ext uri="{BB962C8B-B14F-4D97-AF65-F5344CB8AC3E}">
        <p14:creationId xmlns:p14="http://schemas.microsoft.com/office/powerpoint/2010/main" val="226403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40" dirty="0">
                <a:ea typeface="+mn-ea"/>
                <a:cs typeface="+mn-ea"/>
                <a:sym typeface="+mn-lt"/>
              </a:rPr>
              <a:t>Reinforcement </a:t>
            </a:r>
            <a:r>
              <a:rPr lang="en-US" altLang="zh-CN" spc="-25" dirty="0">
                <a:ea typeface="+mn-ea"/>
                <a:cs typeface="+mn-ea"/>
                <a:sym typeface="+mn-lt"/>
              </a:rPr>
              <a:t>Learning</a:t>
            </a:r>
            <a:r>
              <a:rPr lang="en-US" altLang="zh-CN" spc="-5" dirty="0">
                <a:ea typeface="+mn-ea"/>
                <a:cs typeface="+mn-ea"/>
                <a:sym typeface="+mn-lt"/>
              </a:rPr>
              <a:t> </a:t>
            </a:r>
            <a:r>
              <a:rPr lang="en-US" altLang="zh-CN" spc="-15" dirty="0">
                <a:ea typeface="+mn-ea"/>
                <a:cs typeface="+mn-ea"/>
                <a:sym typeface="+mn-lt"/>
              </a:rPr>
              <a:t>(RL)</a:t>
            </a:r>
            <a:endParaRPr lang="zh-CN" altLang="en-US"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p:txBody>
          <a:bodyPr>
            <a:normAutofit/>
          </a:bodyPr>
          <a:lstStyle/>
          <a:p>
            <a:r>
              <a:rPr lang="en-US" altLang="zh-CN" spc="-20" dirty="0">
                <a:ea typeface="+mn-ea"/>
                <a:cs typeface="+mn-ea"/>
                <a:sym typeface="+mn-lt"/>
              </a:rPr>
              <a:t>What’s </a:t>
            </a:r>
            <a:r>
              <a:rPr lang="en-US" altLang="zh-CN" spc="-15" dirty="0">
                <a:ea typeface="+mn-ea"/>
                <a:cs typeface="+mn-ea"/>
                <a:sym typeface="+mn-lt"/>
              </a:rPr>
              <a:t>Reinforcement</a:t>
            </a:r>
            <a:r>
              <a:rPr lang="en-US" altLang="zh-CN" spc="-10" dirty="0">
                <a:ea typeface="+mn-ea"/>
                <a:cs typeface="+mn-ea"/>
                <a:sym typeface="+mn-lt"/>
              </a:rPr>
              <a:t> </a:t>
            </a:r>
            <a:r>
              <a:rPr lang="en-US" altLang="zh-CN" spc="-5" dirty="0">
                <a:ea typeface="+mn-ea"/>
                <a:cs typeface="+mn-ea"/>
                <a:sym typeface="+mn-lt"/>
              </a:rPr>
              <a:t>Learning?</a:t>
            </a:r>
          </a:p>
          <a:p>
            <a:endParaRPr lang="en-US" altLang="zh-CN" spc="-5" dirty="0">
              <a:ea typeface="+mn-ea"/>
              <a:cs typeface="+mn-ea"/>
              <a:sym typeface="+mn-lt"/>
            </a:endParaRPr>
          </a:p>
          <a:p>
            <a:endParaRPr lang="en-US" altLang="zh-CN" spc="-5" dirty="0">
              <a:ea typeface="+mn-ea"/>
              <a:cs typeface="+mn-ea"/>
              <a:sym typeface="+mn-lt"/>
            </a:endParaRPr>
          </a:p>
          <a:p>
            <a:endParaRPr lang="en-US" altLang="zh-CN" spc="-5" dirty="0">
              <a:ea typeface="+mn-ea"/>
              <a:cs typeface="+mn-ea"/>
              <a:sym typeface="+mn-lt"/>
            </a:endParaRPr>
          </a:p>
          <a:p>
            <a:endParaRPr lang="en-US" altLang="zh-CN" dirty="0">
              <a:ea typeface="+mn-ea"/>
              <a:cs typeface="+mn-ea"/>
              <a:sym typeface="+mn-lt"/>
            </a:endParaRPr>
          </a:p>
          <a:p>
            <a:endParaRPr lang="en-US" altLang="zh-CN" dirty="0">
              <a:ea typeface="+mn-ea"/>
              <a:cs typeface="+mn-ea"/>
              <a:sym typeface="+mn-lt"/>
            </a:endParaRPr>
          </a:p>
          <a:p>
            <a:pPr lvl="1"/>
            <a:r>
              <a:rPr lang="en-US" altLang="zh-CN" dirty="0">
                <a:ea typeface="+mn-ea"/>
                <a:cs typeface="+mn-ea"/>
                <a:sym typeface="+mn-lt"/>
              </a:rPr>
              <a:t>Agent interacts with an environment and learns by maximizing a scalar  reward signal</a:t>
            </a:r>
          </a:p>
          <a:p>
            <a:pPr lvl="1"/>
            <a:r>
              <a:rPr lang="en-US" altLang="zh-CN" dirty="0">
                <a:ea typeface="+mn-ea"/>
                <a:cs typeface="+mn-ea"/>
                <a:sym typeface="+mn-lt"/>
              </a:rPr>
              <a:t>No labels or any other supervision signal.</a:t>
            </a:r>
          </a:p>
          <a:p>
            <a:pPr lvl="1"/>
            <a:r>
              <a:rPr lang="en-US" altLang="zh-CN" dirty="0">
                <a:ea typeface="+mn-ea"/>
                <a:cs typeface="+mn-ea"/>
                <a:sym typeface="+mn-lt"/>
              </a:rPr>
              <a:t>Previously suffering from hand-craft states or representation.</a:t>
            </a:r>
          </a:p>
          <a:p>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67</a:t>
            </a:fld>
            <a:endParaRPr lang="zh-CN" altLang="en-US">
              <a:cs typeface="+mn-ea"/>
              <a:sym typeface="+mn-lt"/>
            </a:endParaRPr>
          </a:p>
        </p:txBody>
      </p:sp>
      <p:grpSp>
        <p:nvGrpSpPr>
          <p:cNvPr id="19" name="组合 18">
            <a:extLst>
              <a:ext uri="{FF2B5EF4-FFF2-40B4-BE49-F238E27FC236}">
                <a16:creationId xmlns:a16="http://schemas.microsoft.com/office/drawing/2014/main" id="{7EE19FC9-E0F7-427D-A67C-3E5E371B265D}"/>
              </a:ext>
            </a:extLst>
          </p:cNvPr>
          <p:cNvGrpSpPr/>
          <p:nvPr/>
        </p:nvGrpSpPr>
        <p:grpSpPr>
          <a:xfrm>
            <a:off x="667516" y="2292728"/>
            <a:ext cx="7015309" cy="1509490"/>
            <a:chOff x="218260" y="2492895"/>
            <a:chExt cx="7015309" cy="1509490"/>
          </a:xfrm>
        </p:grpSpPr>
        <p:sp>
          <p:nvSpPr>
            <p:cNvPr id="7" name="object 6">
              <a:extLst>
                <a:ext uri="{FF2B5EF4-FFF2-40B4-BE49-F238E27FC236}">
                  <a16:creationId xmlns:a16="http://schemas.microsoft.com/office/drawing/2014/main" id="{2CC820B0-7D23-43EB-A6A9-E586A6041C34}"/>
                </a:ext>
              </a:extLst>
            </p:cNvPr>
            <p:cNvSpPr txBox="1"/>
            <p:nvPr/>
          </p:nvSpPr>
          <p:spPr>
            <a:xfrm>
              <a:off x="3419868" y="2492895"/>
              <a:ext cx="2053146" cy="353943"/>
            </a:xfrm>
            <a:prstGeom prst="rect">
              <a:avLst/>
            </a:prstGeom>
            <a:solidFill>
              <a:srgbClr val="4472C4"/>
            </a:solidFill>
            <a:ln w="9525">
              <a:solidFill>
                <a:srgbClr val="000000"/>
              </a:solidFill>
            </a:ln>
          </p:spPr>
          <p:txBody>
            <a:bodyPr vert="horz" wrap="square" lIns="0" tIns="45720" rIns="0" bIns="0" rtlCol="0">
              <a:spAutoFit/>
            </a:bodyPr>
            <a:lstStyle/>
            <a:p>
              <a:pPr marL="294640">
                <a:lnSpc>
                  <a:spcPct val="100000"/>
                </a:lnSpc>
                <a:spcBef>
                  <a:spcPts val="360"/>
                </a:spcBef>
              </a:pPr>
              <a:r>
                <a:rPr sz="2000" spc="-5" dirty="0">
                  <a:cs typeface="+mn-ea"/>
                  <a:sym typeface="+mn-lt"/>
                </a:rPr>
                <a:t>Environment</a:t>
              </a:r>
              <a:endParaRPr sz="2000" dirty="0">
                <a:cs typeface="+mn-ea"/>
                <a:sym typeface="+mn-lt"/>
              </a:endParaRPr>
            </a:p>
          </p:txBody>
        </p:sp>
        <p:sp>
          <p:nvSpPr>
            <p:cNvPr id="8" name="object 7">
              <a:extLst>
                <a:ext uri="{FF2B5EF4-FFF2-40B4-BE49-F238E27FC236}">
                  <a16:creationId xmlns:a16="http://schemas.microsoft.com/office/drawing/2014/main" id="{B0647BB7-78D5-4038-BD14-A9F753A05A64}"/>
                </a:ext>
              </a:extLst>
            </p:cNvPr>
            <p:cNvSpPr txBox="1"/>
            <p:nvPr/>
          </p:nvSpPr>
          <p:spPr>
            <a:xfrm>
              <a:off x="3419868" y="3647160"/>
              <a:ext cx="1872614" cy="355225"/>
            </a:xfrm>
            <a:prstGeom prst="rect">
              <a:avLst/>
            </a:prstGeom>
            <a:solidFill>
              <a:srgbClr val="4472C4"/>
            </a:solidFill>
            <a:ln w="9525">
              <a:solidFill>
                <a:srgbClr val="000000"/>
              </a:solidFill>
            </a:ln>
          </p:spPr>
          <p:txBody>
            <a:bodyPr vert="horz" wrap="square" lIns="0" tIns="46990" rIns="0" bIns="0" rtlCol="0">
              <a:spAutoFit/>
            </a:bodyPr>
            <a:lstStyle/>
            <a:p>
              <a:pPr algn="ctr">
                <a:lnSpc>
                  <a:spcPct val="100000"/>
                </a:lnSpc>
                <a:spcBef>
                  <a:spcPts val="370"/>
                </a:spcBef>
              </a:pPr>
              <a:r>
                <a:rPr sz="2000" spc="-5" dirty="0">
                  <a:cs typeface="+mn-ea"/>
                  <a:sym typeface="+mn-lt"/>
                </a:rPr>
                <a:t>Agent</a:t>
              </a:r>
              <a:endParaRPr sz="2000">
                <a:cs typeface="+mn-ea"/>
                <a:sym typeface="+mn-lt"/>
              </a:endParaRPr>
            </a:p>
          </p:txBody>
        </p:sp>
        <p:grpSp>
          <p:nvGrpSpPr>
            <p:cNvPr id="9" name="object 8">
              <a:extLst>
                <a:ext uri="{FF2B5EF4-FFF2-40B4-BE49-F238E27FC236}">
                  <a16:creationId xmlns:a16="http://schemas.microsoft.com/office/drawing/2014/main" id="{990C002F-ED30-4AC0-B2D4-A810D4D0BACD}"/>
                </a:ext>
              </a:extLst>
            </p:cNvPr>
            <p:cNvGrpSpPr/>
            <p:nvPr/>
          </p:nvGrpSpPr>
          <p:grpSpPr>
            <a:xfrm>
              <a:off x="2839046" y="2848178"/>
              <a:ext cx="441959" cy="933450"/>
              <a:chOff x="2839046" y="2848178"/>
              <a:chExt cx="441959" cy="933450"/>
            </a:xfrm>
          </p:grpSpPr>
          <p:sp>
            <p:nvSpPr>
              <p:cNvPr id="10" name="object 9">
                <a:extLst>
                  <a:ext uri="{FF2B5EF4-FFF2-40B4-BE49-F238E27FC236}">
                    <a16:creationId xmlns:a16="http://schemas.microsoft.com/office/drawing/2014/main" id="{EE26B644-CF91-427A-BEB8-DB65FA8A138A}"/>
                  </a:ext>
                </a:extLst>
              </p:cNvPr>
              <p:cNvSpPr/>
              <p:nvPr/>
            </p:nvSpPr>
            <p:spPr>
              <a:xfrm>
                <a:off x="2843809" y="3239973"/>
                <a:ext cx="432434" cy="537210"/>
              </a:xfrm>
              <a:custGeom>
                <a:avLst/>
                <a:gdLst/>
                <a:ahLst/>
                <a:cxnLst/>
                <a:rect l="l" t="t" r="r" b="b"/>
                <a:pathLst>
                  <a:path w="432435" h="537210">
                    <a:moveTo>
                      <a:pt x="0" y="0"/>
                    </a:moveTo>
                    <a:lnTo>
                      <a:pt x="0" y="108013"/>
                    </a:lnTo>
                    <a:lnTo>
                      <a:pt x="3247" y="155527"/>
                    </a:lnTo>
                    <a:lnTo>
                      <a:pt x="12761" y="201538"/>
                    </a:lnTo>
                    <a:lnTo>
                      <a:pt x="28201" y="245649"/>
                    </a:lnTo>
                    <a:lnTo>
                      <a:pt x="49225" y="287467"/>
                    </a:lnTo>
                    <a:lnTo>
                      <a:pt x="75490" y="326596"/>
                    </a:lnTo>
                    <a:lnTo>
                      <a:pt x="106657" y="362640"/>
                    </a:lnTo>
                    <a:lnTo>
                      <a:pt x="142382" y="395205"/>
                    </a:lnTo>
                    <a:lnTo>
                      <a:pt x="182324" y="423895"/>
                    </a:lnTo>
                    <a:lnTo>
                      <a:pt x="226143" y="448315"/>
                    </a:lnTo>
                    <a:lnTo>
                      <a:pt x="273495" y="468070"/>
                    </a:lnTo>
                    <a:lnTo>
                      <a:pt x="324040" y="482765"/>
                    </a:lnTo>
                    <a:lnTo>
                      <a:pt x="324040" y="536778"/>
                    </a:lnTo>
                    <a:lnTo>
                      <a:pt x="432041" y="441058"/>
                    </a:lnTo>
                    <a:lnTo>
                      <a:pt x="324040" y="320751"/>
                    </a:lnTo>
                    <a:lnTo>
                      <a:pt x="324027" y="374764"/>
                    </a:lnTo>
                    <a:lnTo>
                      <a:pt x="273486" y="360066"/>
                    </a:lnTo>
                    <a:lnTo>
                      <a:pt x="226136" y="340309"/>
                    </a:lnTo>
                    <a:lnTo>
                      <a:pt x="182320" y="315886"/>
                    </a:lnTo>
                    <a:lnTo>
                      <a:pt x="142379" y="287195"/>
                    </a:lnTo>
                    <a:lnTo>
                      <a:pt x="106655" y="254629"/>
                    </a:lnTo>
                    <a:lnTo>
                      <a:pt x="75489" y="218584"/>
                    </a:lnTo>
                    <a:lnTo>
                      <a:pt x="49224" y="179454"/>
                    </a:lnTo>
                    <a:lnTo>
                      <a:pt x="28201" y="137636"/>
                    </a:lnTo>
                    <a:lnTo>
                      <a:pt x="12761" y="93524"/>
                    </a:lnTo>
                    <a:lnTo>
                      <a:pt x="3247" y="47514"/>
                    </a:lnTo>
                    <a:lnTo>
                      <a:pt x="0" y="0"/>
                    </a:lnTo>
                    <a:close/>
                  </a:path>
                </a:pathLst>
              </a:custGeom>
              <a:solidFill>
                <a:srgbClr val="4472C4"/>
              </a:solidFill>
            </p:spPr>
            <p:txBody>
              <a:bodyPr wrap="square" lIns="0" tIns="0" rIns="0" bIns="0" rtlCol="0"/>
              <a:lstStyle/>
              <a:p>
                <a:endParaRPr sz="2000">
                  <a:cs typeface="+mn-ea"/>
                  <a:sym typeface="+mn-lt"/>
                </a:endParaRPr>
              </a:p>
            </p:txBody>
          </p:sp>
          <p:sp>
            <p:nvSpPr>
              <p:cNvPr id="11" name="object 10">
                <a:extLst>
                  <a:ext uri="{FF2B5EF4-FFF2-40B4-BE49-F238E27FC236}">
                    <a16:creationId xmlns:a16="http://schemas.microsoft.com/office/drawing/2014/main" id="{E59A6A23-ED7D-4CF6-8171-7C5A91142C2C}"/>
                  </a:ext>
                </a:extLst>
              </p:cNvPr>
              <p:cNvSpPr/>
              <p:nvPr/>
            </p:nvSpPr>
            <p:spPr>
              <a:xfrm>
                <a:off x="2843885" y="2852940"/>
                <a:ext cx="432434" cy="441325"/>
              </a:xfrm>
              <a:custGeom>
                <a:avLst/>
                <a:gdLst/>
                <a:ahLst/>
                <a:cxnLst/>
                <a:rect l="l" t="t" r="r" b="b"/>
                <a:pathLst>
                  <a:path w="432435" h="441325">
                    <a:moveTo>
                      <a:pt x="431965" y="0"/>
                    </a:moveTo>
                    <a:lnTo>
                      <a:pt x="386690" y="2127"/>
                    </a:lnTo>
                    <a:lnTo>
                      <a:pt x="322192" y="12659"/>
                    </a:lnTo>
                    <a:lnTo>
                      <a:pt x="275178" y="26287"/>
                    </a:lnTo>
                    <a:lnTo>
                      <a:pt x="230910" y="44338"/>
                    </a:lnTo>
                    <a:lnTo>
                      <a:pt x="189665" y="66485"/>
                    </a:lnTo>
                    <a:lnTo>
                      <a:pt x="151719" y="92400"/>
                    </a:lnTo>
                    <a:lnTo>
                      <a:pt x="117348" y="121754"/>
                    </a:lnTo>
                    <a:lnTo>
                      <a:pt x="86827" y="154220"/>
                    </a:lnTo>
                    <a:lnTo>
                      <a:pt x="60431" y="189470"/>
                    </a:lnTo>
                    <a:lnTo>
                      <a:pt x="38438" y="227175"/>
                    </a:lnTo>
                    <a:lnTo>
                      <a:pt x="21122" y="267007"/>
                    </a:lnTo>
                    <a:lnTo>
                      <a:pt x="8760" y="308638"/>
                    </a:lnTo>
                    <a:lnTo>
                      <a:pt x="1627" y="351740"/>
                    </a:lnTo>
                    <a:lnTo>
                      <a:pt x="0" y="395985"/>
                    </a:lnTo>
                    <a:lnTo>
                      <a:pt x="4153" y="441045"/>
                    </a:lnTo>
                    <a:lnTo>
                      <a:pt x="13735" y="397878"/>
                    </a:lnTo>
                    <a:lnTo>
                      <a:pt x="28403" y="356704"/>
                    </a:lnTo>
                    <a:lnTo>
                      <a:pt x="47829" y="317776"/>
                    </a:lnTo>
                    <a:lnTo>
                      <a:pt x="71687" y="281350"/>
                    </a:lnTo>
                    <a:lnTo>
                      <a:pt x="99650" y="247679"/>
                    </a:lnTo>
                    <a:lnTo>
                      <a:pt x="131393" y="217018"/>
                    </a:lnTo>
                    <a:lnTo>
                      <a:pt x="166587" y="189620"/>
                    </a:lnTo>
                    <a:lnTo>
                      <a:pt x="204907" y="165739"/>
                    </a:lnTo>
                    <a:lnTo>
                      <a:pt x="246027" y="145631"/>
                    </a:lnTo>
                    <a:lnTo>
                      <a:pt x="289619" y="129549"/>
                    </a:lnTo>
                    <a:lnTo>
                      <a:pt x="335357" y="117747"/>
                    </a:lnTo>
                    <a:lnTo>
                      <a:pt x="382914" y="110479"/>
                    </a:lnTo>
                    <a:lnTo>
                      <a:pt x="431965" y="108000"/>
                    </a:lnTo>
                    <a:lnTo>
                      <a:pt x="431965" y="0"/>
                    </a:lnTo>
                    <a:close/>
                  </a:path>
                </a:pathLst>
              </a:custGeom>
              <a:solidFill>
                <a:srgbClr val="375C9E"/>
              </a:solidFill>
            </p:spPr>
            <p:txBody>
              <a:bodyPr wrap="square" lIns="0" tIns="0" rIns="0" bIns="0" rtlCol="0"/>
              <a:lstStyle/>
              <a:p>
                <a:endParaRPr sz="2000">
                  <a:cs typeface="+mn-ea"/>
                  <a:sym typeface="+mn-lt"/>
                </a:endParaRPr>
              </a:p>
            </p:txBody>
          </p:sp>
          <p:sp>
            <p:nvSpPr>
              <p:cNvPr id="12" name="object 11">
                <a:extLst>
                  <a:ext uri="{FF2B5EF4-FFF2-40B4-BE49-F238E27FC236}">
                    <a16:creationId xmlns:a16="http://schemas.microsoft.com/office/drawing/2014/main" id="{5B56F35E-AE4F-4625-B018-112989619ABC}"/>
                  </a:ext>
                </a:extLst>
              </p:cNvPr>
              <p:cNvSpPr/>
              <p:nvPr/>
            </p:nvSpPr>
            <p:spPr>
              <a:xfrm>
                <a:off x="2843809" y="2852940"/>
                <a:ext cx="432434" cy="923925"/>
              </a:xfrm>
              <a:custGeom>
                <a:avLst/>
                <a:gdLst/>
                <a:ahLst/>
                <a:cxnLst/>
                <a:rect l="l" t="t" r="r" b="b"/>
                <a:pathLst>
                  <a:path w="432435" h="923925">
                    <a:moveTo>
                      <a:pt x="0" y="387043"/>
                    </a:moveTo>
                    <a:lnTo>
                      <a:pt x="3247" y="434557"/>
                    </a:lnTo>
                    <a:lnTo>
                      <a:pt x="12762" y="480567"/>
                    </a:lnTo>
                    <a:lnTo>
                      <a:pt x="28202" y="524679"/>
                    </a:lnTo>
                    <a:lnTo>
                      <a:pt x="49226" y="566496"/>
                    </a:lnTo>
                    <a:lnTo>
                      <a:pt x="75492" y="605625"/>
                    </a:lnTo>
                    <a:lnTo>
                      <a:pt x="106658" y="641669"/>
                    </a:lnTo>
                    <a:lnTo>
                      <a:pt x="142383" y="674234"/>
                    </a:lnTo>
                    <a:lnTo>
                      <a:pt x="182325" y="702924"/>
                    </a:lnTo>
                    <a:lnTo>
                      <a:pt x="226142" y="727345"/>
                    </a:lnTo>
                    <a:lnTo>
                      <a:pt x="273493" y="747100"/>
                    </a:lnTo>
                    <a:lnTo>
                      <a:pt x="324036" y="761795"/>
                    </a:lnTo>
                    <a:lnTo>
                      <a:pt x="324036" y="707790"/>
                    </a:lnTo>
                    <a:lnTo>
                      <a:pt x="432048" y="828093"/>
                    </a:lnTo>
                    <a:lnTo>
                      <a:pt x="324036" y="923814"/>
                    </a:lnTo>
                    <a:lnTo>
                      <a:pt x="324036" y="869808"/>
                    </a:lnTo>
                    <a:lnTo>
                      <a:pt x="273493" y="855113"/>
                    </a:lnTo>
                    <a:lnTo>
                      <a:pt x="226142" y="835357"/>
                    </a:lnTo>
                    <a:lnTo>
                      <a:pt x="182325" y="810937"/>
                    </a:lnTo>
                    <a:lnTo>
                      <a:pt x="142383" y="782246"/>
                    </a:lnTo>
                    <a:lnTo>
                      <a:pt x="106658" y="749681"/>
                    </a:lnTo>
                    <a:lnTo>
                      <a:pt x="75492" y="713637"/>
                    </a:lnTo>
                    <a:lnTo>
                      <a:pt x="49226" y="674508"/>
                    </a:lnTo>
                    <a:lnTo>
                      <a:pt x="28202" y="632691"/>
                    </a:lnTo>
                    <a:lnTo>
                      <a:pt x="12762" y="588579"/>
                    </a:lnTo>
                    <a:lnTo>
                      <a:pt x="3247" y="542569"/>
                    </a:lnTo>
                    <a:lnTo>
                      <a:pt x="0" y="495055"/>
                    </a:lnTo>
                    <a:lnTo>
                      <a:pt x="0" y="387043"/>
                    </a:lnTo>
                    <a:lnTo>
                      <a:pt x="2906" y="341905"/>
                    </a:lnTo>
                    <a:lnTo>
                      <a:pt x="11410" y="298297"/>
                    </a:lnTo>
                    <a:lnTo>
                      <a:pt x="25187" y="256509"/>
                    </a:lnTo>
                    <a:lnTo>
                      <a:pt x="43913" y="216831"/>
                    </a:lnTo>
                    <a:lnTo>
                      <a:pt x="67264" y="179553"/>
                    </a:lnTo>
                    <a:lnTo>
                      <a:pt x="94916" y="144967"/>
                    </a:lnTo>
                    <a:lnTo>
                      <a:pt x="126544" y="113362"/>
                    </a:lnTo>
                    <a:lnTo>
                      <a:pt x="161824" y="85029"/>
                    </a:lnTo>
                    <a:lnTo>
                      <a:pt x="200432" y="60257"/>
                    </a:lnTo>
                    <a:lnTo>
                      <a:pt x="242044" y="39339"/>
                    </a:lnTo>
                    <a:lnTo>
                      <a:pt x="286336" y="22564"/>
                    </a:lnTo>
                    <a:lnTo>
                      <a:pt x="332983" y="10222"/>
                    </a:lnTo>
                    <a:lnTo>
                      <a:pt x="381662" y="2603"/>
                    </a:lnTo>
                    <a:lnTo>
                      <a:pt x="432048" y="0"/>
                    </a:lnTo>
                    <a:lnTo>
                      <a:pt x="432048" y="108012"/>
                    </a:lnTo>
                    <a:lnTo>
                      <a:pt x="382996" y="110490"/>
                    </a:lnTo>
                    <a:lnTo>
                      <a:pt x="335437" y="117758"/>
                    </a:lnTo>
                    <a:lnTo>
                      <a:pt x="289699" y="129559"/>
                    </a:lnTo>
                    <a:lnTo>
                      <a:pt x="246106" y="145641"/>
                    </a:lnTo>
                    <a:lnTo>
                      <a:pt x="204987" y="165749"/>
                    </a:lnTo>
                    <a:lnTo>
                      <a:pt x="166666" y="189628"/>
                    </a:lnTo>
                    <a:lnTo>
                      <a:pt x="131472" y="217026"/>
                    </a:lnTo>
                    <a:lnTo>
                      <a:pt x="99729" y="247686"/>
                    </a:lnTo>
                    <a:lnTo>
                      <a:pt x="71766" y="281357"/>
                    </a:lnTo>
                    <a:lnTo>
                      <a:pt x="47907" y="317782"/>
                    </a:lnTo>
                    <a:lnTo>
                      <a:pt x="28480" y="356709"/>
                    </a:lnTo>
                    <a:lnTo>
                      <a:pt x="13811" y="397882"/>
                    </a:lnTo>
                    <a:lnTo>
                      <a:pt x="4226" y="441049"/>
                    </a:lnTo>
                  </a:path>
                </a:pathLst>
              </a:custGeom>
              <a:ln w="9525">
                <a:solidFill>
                  <a:srgbClr val="000000"/>
                </a:solidFill>
              </a:ln>
            </p:spPr>
            <p:txBody>
              <a:bodyPr wrap="square" lIns="0" tIns="0" rIns="0" bIns="0" rtlCol="0"/>
              <a:lstStyle/>
              <a:p>
                <a:endParaRPr sz="2000">
                  <a:cs typeface="+mn-ea"/>
                  <a:sym typeface="+mn-lt"/>
                </a:endParaRPr>
              </a:p>
            </p:txBody>
          </p:sp>
        </p:grpSp>
        <p:sp>
          <p:nvSpPr>
            <p:cNvPr id="13" name="object 12">
              <a:extLst>
                <a:ext uri="{FF2B5EF4-FFF2-40B4-BE49-F238E27FC236}">
                  <a16:creationId xmlns:a16="http://schemas.microsoft.com/office/drawing/2014/main" id="{72C659E8-0BD6-4203-9F90-B12D4FF4F741}"/>
                </a:ext>
              </a:extLst>
            </p:cNvPr>
            <p:cNvSpPr txBox="1"/>
            <p:nvPr/>
          </p:nvSpPr>
          <p:spPr>
            <a:xfrm>
              <a:off x="218260" y="3157220"/>
              <a:ext cx="2400814" cy="320601"/>
            </a:xfrm>
            <a:prstGeom prst="rect">
              <a:avLst/>
            </a:prstGeom>
          </p:spPr>
          <p:txBody>
            <a:bodyPr vert="horz" wrap="square" lIns="0" tIns="12700" rIns="0" bIns="0" rtlCol="0">
              <a:spAutoFit/>
            </a:bodyPr>
            <a:lstStyle/>
            <a:p>
              <a:pPr marL="12700">
                <a:lnSpc>
                  <a:spcPct val="100000"/>
                </a:lnSpc>
                <a:spcBef>
                  <a:spcPts val="100"/>
                </a:spcBef>
              </a:pPr>
              <a:r>
                <a:rPr sz="2000" spc="-10" dirty="0">
                  <a:cs typeface="+mn-ea"/>
                  <a:sym typeface="+mn-lt"/>
                </a:rPr>
                <a:t>{Observation,</a:t>
              </a:r>
              <a:r>
                <a:rPr sz="2000" spc="-15" dirty="0">
                  <a:cs typeface="+mn-ea"/>
                  <a:sym typeface="+mn-lt"/>
                </a:rPr>
                <a:t> Reward}</a:t>
              </a:r>
              <a:endParaRPr sz="2000" dirty="0">
                <a:cs typeface="+mn-ea"/>
                <a:sym typeface="+mn-lt"/>
              </a:endParaRPr>
            </a:p>
          </p:txBody>
        </p:sp>
        <p:sp>
          <p:nvSpPr>
            <p:cNvPr id="14" name="object 13">
              <a:extLst>
                <a:ext uri="{FF2B5EF4-FFF2-40B4-BE49-F238E27FC236}">
                  <a16:creationId xmlns:a16="http://schemas.microsoft.com/office/drawing/2014/main" id="{B4AB195B-736E-464D-BF63-B3B53C780110}"/>
                </a:ext>
              </a:extLst>
            </p:cNvPr>
            <p:cNvSpPr txBox="1"/>
            <p:nvPr/>
          </p:nvSpPr>
          <p:spPr>
            <a:xfrm>
              <a:off x="6198042" y="3157220"/>
              <a:ext cx="1035527" cy="320601"/>
            </a:xfrm>
            <a:prstGeom prst="rect">
              <a:avLst/>
            </a:prstGeom>
          </p:spPr>
          <p:txBody>
            <a:bodyPr vert="horz" wrap="square" lIns="0" tIns="12700" rIns="0" bIns="0" rtlCol="0">
              <a:spAutoFit/>
            </a:bodyPr>
            <a:lstStyle/>
            <a:p>
              <a:pPr marL="12700">
                <a:lnSpc>
                  <a:spcPct val="100000"/>
                </a:lnSpc>
                <a:spcBef>
                  <a:spcPts val="100"/>
                </a:spcBef>
              </a:pPr>
              <a:r>
                <a:rPr sz="2000" spc="-5" dirty="0">
                  <a:cs typeface="+mn-ea"/>
                  <a:sym typeface="+mn-lt"/>
                </a:rPr>
                <a:t>{</a:t>
              </a:r>
              <a:r>
                <a:rPr sz="2000" spc="-10" dirty="0">
                  <a:cs typeface="+mn-ea"/>
                  <a:sym typeface="+mn-lt"/>
                </a:rPr>
                <a:t>A</a:t>
              </a:r>
              <a:r>
                <a:rPr sz="2000" dirty="0">
                  <a:cs typeface="+mn-ea"/>
                  <a:sym typeface="+mn-lt"/>
                </a:rPr>
                <a:t>c</a:t>
              </a:r>
              <a:r>
                <a:rPr sz="2000" spc="-5" dirty="0">
                  <a:cs typeface="+mn-ea"/>
                  <a:sym typeface="+mn-lt"/>
                </a:rPr>
                <a:t>t</a:t>
              </a:r>
              <a:r>
                <a:rPr sz="2000" dirty="0">
                  <a:cs typeface="+mn-ea"/>
                  <a:sym typeface="+mn-lt"/>
                </a:rPr>
                <a:t>ion</a:t>
              </a:r>
              <a:r>
                <a:rPr sz="2000" spc="-5" dirty="0">
                  <a:cs typeface="+mn-ea"/>
                  <a:sym typeface="+mn-lt"/>
                </a:rPr>
                <a:t>s</a:t>
              </a:r>
              <a:r>
                <a:rPr sz="2000" dirty="0">
                  <a:cs typeface="+mn-ea"/>
                  <a:sym typeface="+mn-lt"/>
                </a:rPr>
                <a:t>}</a:t>
              </a:r>
            </a:p>
          </p:txBody>
        </p:sp>
        <p:grpSp>
          <p:nvGrpSpPr>
            <p:cNvPr id="15" name="object 14">
              <a:extLst>
                <a:ext uri="{FF2B5EF4-FFF2-40B4-BE49-F238E27FC236}">
                  <a16:creationId xmlns:a16="http://schemas.microsoft.com/office/drawing/2014/main" id="{BB2FBE5B-C78C-4852-9526-2EA6A3096B5C}"/>
                </a:ext>
              </a:extLst>
            </p:cNvPr>
            <p:cNvGrpSpPr/>
            <p:nvPr/>
          </p:nvGrpSpPr>
          <p:grpSpPr>
            <a:xfrm>
              <a:off x="5468333" y="2860468"/>
              <a:ext cx="441959" cy="933450"/>
              <a:chOff x="5468333" y="2860468"/>
              <a:chExt cx="441959" cy="933450"/>
            </a:xfrm>
          </p:grpSpPr>
          <p:sp>
            <p:nvSpPr>
              <p:cNvPr id="16" name="object 15">
                <a:extLst>
                  <a:ext uri="{FF2B5EF4-FFF2-40B4-BE49-F238E27FC236}">
                    <a16:creationId xmlns:a16="http://schemas.microsoft.com/office/drawing/2014/main" id="{0791AEED-61C2-4DF0-A4B8-619BA2B7D0D4}"/>
                  </a:ext>
                </a:extLst>
              </p:cNvPr>
              <p:cNvSpPr/>
              <p:nvPr/>
            </p:nvSpPr>
            <p:spPr>
              <a:xfrm>
                <a:off x="5473090" y="2865221"/>
                <a:ext cx="432434" cy="537210"/>
              </a:xfrm>
              <a:custGeom>
                <a:avLst/>
                <a:gdLst/>
                <a:ahLst/>
                <a:cxnLst/>
                <a:rect l="l" t="t" r="r" b="b"/>
                <a:pathLst>
                  <a:path w="432435" h="537210">
                    <a:moveTo>
                      <a:pt x="108013" y="0"/>
                    </a:moveTo>
                    <a:lnTo>
                      <a:pt x="0" y="95719"/>
                    </a:lnTo>
                    <a:lnTo>
                      <a:pt x="108013" y="216026"/>
                    </a:lnTo>
                    <a:lnTo>
                      <a:pt x="108013" y="162026"/>
                    </a:lnTo>
                    <a:lnTo>
                      <a:pt x="158555" y="176721"/>
                    </a:lnTo>
                    <a:lnTo>
                      <a:pt x="205906" y="196476"/>
                    </a:lnTo>
                    <a:lnTo>
                      <a:pt x="249723" y="220896"/>
                    </a:lnTo>
                    <a:lnTo>
                      <a:pt x="289666" y="249586"/>
                    </a:lnTo>
                    <a:lnTo>
                      <a:pt x="325391" y="282150"/>
                    </a:lnTo>
                    <a:lnTo>
                      <a:pt x="356558" y="318195"/>
                    </a:lnTo>
                    <a:lnTo>
                      <a:pt x="382825" y="357323"/>
                    </a:lnTo>
                    <a:lnTo>
                      <a:pt x="403850" y="399141"/>
                    </a:lnTo>
                    <a:lnTo>
                      <a:pt x="419291" y="443253"/>
                    </a:lnTo>
                    <a:lnTo>
                      <a:pt x="428806" y="489264"/>
                    </a:lnTo>
                    <a:lnTo>
                      <a:pt x="432053" y="536778"/>
                    </a:lnTo>
                    <a:lnTo>
                      <a:pt x="432053" y="428764"/>
                    </a:lnTo>
                    <a:lnTo>
                      <a:pt x="428806" y="381250"/>
                    </a:lnTo>
                    <a:lnTo>
                      <a:pt x="419291" y="335240"/>
                    </a:lnTo>
                    <a:lnTo>
                      <a:pt x="403850" y="291128"/>
                    </a:lnTo>
                    <a:lnTo>
                      <a:pt x="382825" y="249310"/>
                    </a:lnTo>
                    <a:lnTo>
                      <a:pt x="356558" y="210181"/>
                    </a:lnTo>
                    <a:lnTo>
                      <a:pt x="325391" y="174137"/>
                    </a:lnTo>
                    <a:lnTo>
                      <a:pt x="289666" y="141572"/>
                    </a:lnTo>
                    <a:lnTo>
                      <a:pt x="249723" y="112882"/>
                    </a:lnTo>
                    <a:lnTo>
                      <a:pt x="205906" y="88462"/>
                    </a:lnTo>
                    <a:lnTo>
                      <a:pt x="158555" y="68707"/>
                    </a:lnTo>
                    <a:lnTo>
                      <a:pt x="108013" y="54013"/>
                    </a:lnTo>
                    <a:lnTo>
                      <a:pt x="108013" y="0"/>
                    </a:lnTo>
                    <a:close/>
                  </a:path>
                </a:pathLst>
              </a:custGeom>
              <a:solidFill>
                <a:srgbClr val="4472C4"/>
              </a:solidFill>
            </p:spPr>
            <p:txBody>
              <a:bodyPr wrap="square" lIns="0" tIns="0" rIns="0" bIns="0" rtlCol="0"/>
              <a:lstStyle/>
              <a:p>
                <a:endParaRPr sz="2000">
                  <a:cs typeface="+mn-ea"/>
                  <a:sym typeface="+mn-lt"/>
                </a:endParaRPr>
              </a:p>
            </p:txBody>
          </p:sp>
          <p:sp>
            <p:nvSpPr>
              <p:cNvPr id="17" name="object 16">
                <a:extLst>
                  <a:ext uri="{FF2B5EF4-FFF2-40B4-BE49-F238E27FC236}">
                    <a16:creationId xmlns:a16="http://schemas.microsoft.com/office/drawing/2014/main" id="{6FAF33E7-2BC2-4A65-9C03-A3C100C418C5}"/>
                  </a:ext>
                </a:extLst>
              </p:cNvPr>
              <p:cNvSpPr/>
              <p:nvPr/>
            </p:nvSpPr>
            <p:spPr>
              <a:xfrm>
                <a:off x="5473090" y="3347986"/>
                <a:ext cx="432434" cy="441325"/>
              </a:xfrm>
              <a:custGeom>
                <a:avLst/>
                <a:gdLst/>
                <a:ahLst/>
                <a:cxnLst/>
                <a:rect l="l" t="t" r="r" b="b"/>
                <a:pathLst>
                  <a:path w="432435" h="441325">
                    <a:moveTo>
                      <a:pt x="427824" y="0"/>
                    </a:moveTo>
                    <a:lnTo>
                      <a:pt x="418239" y="43167"/>
                    </a:lnTo>
                    <a:lnTo>
                      <a:pt x="403570" y="84341"/>
                    </a:lnTo>
                    <a:lnTo>
                      <a:pt x="384143" y="123268"/>
                    </a:lnTo>
                    <a:lnTo>
                      <a:pt x="360284" y="159695"/>
                    </a:lnTo>
                    <a:lnTo>
                      <a:pt x="332320" y="193366"/>
                    </a:lnTo>
                    <a:lnTo>
                      <a:pt x="300578" y="224027"/>
                    </a:lnTo>
                    <a:lnTo>
                      <a:pt x="265384" y="251425"/>
                    </a:lnTo>
                    <a:lnTo>
                      <a:pt x="227063" y="275305"/>
                    </a:lnTo>
                    <a:lnTo>
                      <a:pt x="185944" y="295414"/>
                    </a:lnTo>
                    <a:lnTo>
                      <a:pt x="142351" y="311496"/>
                    </a:lnTo>
                    <a:lnTo>
                      <a:pt x="96612" y="323298"/>
                    </a:lnTo>
                    <a:lnTo>
                      <a:pt x="49053" y="330565"/>
                    </a:lnTo>
                    <a:lnTo>
                      <a:pt x="0" y="333044"/>
                    </a:lnTo>
                    <a:lnTo>
                      <a:pt x="0" y="441058"/>
                    </a:lnTo>
                    <a:lnTo>
                      <a:pt x="45275" y="438920"/>
                    </a:lnTo>
                    <a:lnTo>
                      <a:pt x="109775" y="428385"/>
                    </a:lnTo>
                    <a:lnTo>
                      <a:pt x="156791" y="414758"/>
                    </a:lnTo>
                    <a:lnTo>
                      <a:pt x="201061" y="396707"/>
                    </a:lnTo>
                    <a:lnTo>
                      <a:pt x="242307" y="374560"/>
                    </a:lnTo>
                    <a:lnTo>
                      <a:pt x="280254" y="348645"/>
                    </a:lnTo>
                    <a:lnTo>
                      <a:pt x="314627" y="319290"/>
                    </a:lnTo>
                    <a:lnTo>
                      <a:pt x="345149" y="286824"/>
                    </a:lnTo>
                    <a:lnTo>
                      <a:pt x="371545" y="251575"/>
                    </a:lnTo>
                    <a:lnTo>
                      <a:pt x="393539" y="213870"/>
                    </a:lnTo>
                    <a:lnTo>
                      <a:pt x="410855" y="174038"/>
                    </a:lnTo>
                    <a:lnTo>
                      <a:pt x="423217" y="132407"/>
                    </a:lnTo>
                    <a:lnTo>
                      <a:pt x="430350" y="89305"/>
                    </a:lnTo>
                    <a:lnTo>
                      <a:pt x="431978" y="45059"/>
                    </a:lnTo>
                    <a:lnTo>
                      <a:pt x="427824" y="0"/>
                    </a:lnTo>
                    <a:close/>
                  </a:path>
                </a:pathLst>
              </a:custGeom>
              <a:solidFill>
                <a:srgbClr val="375C9E"/>
              </a:solidFill>
            </p:spPr>
            <p:txBody>
              <a:bodyPr wrap="square" lIns="0" tIns="0" rIns="0" bIns="0" rtlCol="0"/>
              <a:lstStyle/>
              <a:p>
                <a:endParaRPr sz="2000">
                  <a:cs typeface="+mn-ea"/>
                  <a:sym typeface="+mn-lt"/>
                </a:endParaRPr>
              </a:p>
            </p:txBody>
          </p:sp>
          <p:sp>
            <p:nvSpPr>
              <p:cNvPr id="18" name="object 17">
                <a:extLst>
                  <a:ext uri="{FF2B5EF4-FFF2-40B4-BE49-F238E27FC236}">
                    <a16:creationId xmlns:a16="http://schemas.microsoft.com/office/drawing/2014/main" id="{9C217ADF-1F41-4227-AF12-A41E64159D89}"/>
                  </a:ext>
                </a:extLst>
              </p:cNvPr>
              <p:cNvSpPr/>
              <p:nvPr/>
            </p:nvSpPr>
            <p:spPr>
              <a:xfrm>
                <a:off x="5473096" y="2865230"/>
                <a:ext cx="432434" cy="923925"/>
              </a:xfrm>
              <a:custGeom>
                <a:avLst/>
                <a:gdLst/>
                <a:ahLst/>
                <a:cxnLst/>
                <a:rect l="l" t="t" r="r" b="b"/>
                <a:pathLst>
                  <a:path w="432435" h="923925">
                    <a:moveTo>
                      <a:pt x="432048" y="536771"/>
                    </a:moveTo>
                    <a:lnTo>
                      <a:pt x="428800" y="489257"/>
                    </a:lnTo>
                    <a:lnTo>
                      <a:pt x="419286" y="443247"/>
                    </a:lnTo>
                    <a:lnTo>
                      <a:pt x="403845" y="399135"/>
                    </a:lnTo>
                    <a:lnTo>
                      <a:pt x="382822" y="357317"/>
                    </a:lnTo>
                    <a:lnTo>
                      <a:pt x="356556" y="318189"/>
                    </a:lnTo>
                    <a:lnTo>
                      <a:pt x="325389" y="282144"/>
                    </a:lnTo>
                    <a:lnTo>
                      <a:pt x="289664" y="249580"/>
                    </a:lnTo>
                    <a:lnTo>
                      <a:pt x="249722" y="220889"/>
                    </a:lnTo>
                    <a:lnTo>
                      <a:pt x="205905" y="196469"/>
                    </a:lnTo>
                    <a:lnTo>
                      <a:pt x="158554" y="176714"/>
                    </a:lnTo>
                    <a:lnTo>
                      <a:pt x="108012" y="162019"/>
                    </a:lnTo>
                    <a:lnTo>
                      <a:pt x="108012" y="216024"/>
                    </a:lnTo>
                    <a:lnTo>
                      <a:pt x="0" y="95721"/>
                    </a:lnTo>
                    <a:lnTo>
                      <a:pt x="108012" y="0"/>
                    </a:lnTo>
                    <a:lnTo>
                      <a:pt x="108012" y="54006"/>
                    </a:lnTo>
                    <a:lnTo>
                      <a:pt x="158554" y="68701"/>
                    </a:lnTo>
                    <a:lnTo>
                      <a:pt x="205905" y="88456"/>
                    </a:lnTo>
                    <a:lnTo>
                      <a:pt x="249722" y="112877"/>
                    </a:lnTo>
                    <a:lnTo>
                      <a:pt x="289664" y="141567"/>
                    </a:lnTo>
                    <a:lnTo>
                      <a:pt x="325389" y="174132"/>
                    </a:lnTo>
                    <a:lnTo>
                      <a:pt x="356555" y="210177"/>
                    </a:lnTo>
                    <a:lnTo>
                      <a:pt x="382821" y="249305"/>
                    </a:lnTo>
                    <a:lnTo>
                      <a:pt x="403845" y="291123"/>
                    </a:lnTo>
                    <a:lnTo>
                      <a:pt x="419285" y="335235"/>
                    </a:lnTo>
                    <a:lnTo>
                      <a:pt x="428800" y="381245"/>
                    </a:lnTo>
                    <a:lnTo>
                      <a:pt x="432047" y="428759"/>
                    </a:lnTo>
                    <a:lnTo>
                      <a:pt x="432048" y="536771"/>
                    </a:lnTo>
                    <a:lnTo>
                      <a:pt x="429141" y="581908"/>
                    </a:lnTo>
                    <a:lnTo>
                      <a:pt x="420637" y="625516"/>
                    </a:lnTo>
                    <a:lnTo>
                      <a:pt x="406860" y="667305"/>
                    </a:lnTo>
                    <a:lnTo>
                      <a:pt x="388134" y="706983"/>
                    </a:lnTo>
                    <a:lnTo>
                      <a:pt x="364783" y="744260"/>
                    </a:lnTo>
                    <a:lnTo>
                      <a:pt x="337131" y="778847"/>
                    </a:lnTo>
                    <a:lnTo>
                      <a:pt x="305504" y="810452"/>
                    </a:lnTo>
                    <a:lnTo>
                      <a:pt x="270223" y="838785"/>
                    </a:lnTo>
                    <a:lnTo>
                      <a:pt x="231615" y="863556"/>
                    </a:lnTo>
                    <a:lnTo>
                      <a:pt x="190003" y="884475"/>
                    </a:lnTo>
                    <a:lnTo>
                      <a:pt x="145711" y="901250"/>
                    </a:lnTo>
                    <a:lnTo>
                      <a:pt x="99064" y="913592"/>
                    </a:lnTo>
                    <a:lnTo>
                      <a:pt x="50385" y="921210"/>
                    </a:lnTo>
                    <a:lnTo>
                      <a:pt x="0" y="923814"/>
                    </a:lnTo>
                    <a:lnTo>
                      <a:pt x="0" y="815802"/>
                    </a:lnTo>
                    <a:lnTo>
                      <a:pt x="49051" y="813323"/>
                    </a:lnTo>
                    <a:lnTo>
                      <a:pt x="96610" y="806056"/>
                    </a:lnTo>
                    <a:lnTo>
                      <a:pt x="142349" y="794254"/>
                    </a:lnTo>
                    <a:lnTo>
                      <a:pt x="185941" y="778172"/>
                    </a:lnTo>
                    <a:lnTo>
                      <a:pt x="227060" y="758065"/>
                    </a:lnTo>
                    <a:lnTo>
                      <a:pt x="265381" y="734185"/>
                    </a:lnTo>
                    <a:lnTo>
                      <a:pt x="300575" y="706788"/>
                    </a:lnTo>
                    <a:lnTo>
                      <a:pt x="332318" y="676127"/>
                    </a:lnTo>
                    <a:lnTo>
                      <a:pt x="360282" y="642457"/>
                    </a:lnTo>
                    <a:lnTo>
                      <a:pt x="384140" y="606031"/>
                    </a:lnTo>
                    <a:lnTo>
                      <a:pt x="403568" y="567105"/>
                    </a:lnTo>
                    <a:lnTo>
                      <a:pt x="418237" y="525931"/>
                    </a:lnTo>
                    <a:lnTo>
                      <a:pt x="427821" y="482765"/>
                    </a:lnTo>
                  </a:path>
                </a:pathLst>
              </a:custGeom>
              <a:ln w="9525">
                <a:solidFill>
                  <a:srgbClr val="000000"/>
                </a:solidFill>
              </a:ln>
            </p:spPr>
            <p:txBody>
              <a:bodyPr wrap="square" lIns="0" tIns="0" rIns="0" bIns="0" rtlCol="0"/>
              <a:lstStyle/>
              <a:p>
                <a:endParaRPr sz="2000">
                  <a:cs typeface="+mn-ea"/>
                  <a:sym typeface="+mn-lt"/>
                </a:endParaRPr>
              </a:p>
            </p:txBody>
          </p:sp>
        </p:grpSp>
      </p:grpSp>
    </p:spTree>
    <p:extLst>
      <p:ext uri="{BB962C8B-B14F-4D97-AF65-F5344CB8AC3E}">
        <p14:creationId xmlns:p14="http://schemas.microsoft.com/office/powerpoint/2010/main" val="309308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Deep Reinforcement Learning</a:t>
            </a:r>
            <a:endParaRPr lang="zh-CN" altLang="en-US"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p:txBody>
          <a:bodyPr/>
          <a:lstStyle/>
          <a:p>
            <a:r>
              <a:rPr lang="en-US" altLang="zh-CN" dirty="0">
                <a:ea typeface="+mn-ea"/>
                <a:cs typeface="+mn-ea"/>
                <a:sym typeface="+mn-lt"/>
              </a:rPr>
              <a:t>H</a:t>
            </a:r>
            <a:r>
              <a:rPr lang="en-US" altLang="zh-CN" spc="-5" dirty="0">
                <a:ea typeface="+mn-ea"/>
                <a:cs typeface="+mn-ea"/>
                <a:sym typeface="+mn-lt"/>
              </a:rPr>
              <a:t>um</a:t>
            </a:r>
            <a:r>
              <a:rPr lang="en-US" altLang="zh-CN" spc="-10" dirty="0">
                <a:ea typeface="+mn-ea"/>
                <a:cs typeface="+mn-ea"/>
                <a:sym typeface="+mn-lt"/>
              </a:rPr>
              <a:t>a</a:t>
            </a:r>
            <a:r>
              <a:rPr lang="en-US" altLang="zh-CN" dirty="0">
                <a:ea typeface="+mn-ea"/>
                <a:cs typeface="+mn-ea"/>
                <a:sym typeface="+mn-lt"/>
              </a:rPr>
              <a:t>n</a:t>
            </a:r>
          </a:p>
          <a:p>
            <a:endParaRPr lang="en-US" altLang="zh-CN" dirty="0">
              <a:ea typeface="+mn-ea"/>
              <a:cs typeface="+mn-ea"/>
              <a:sym typeface="+mn-lt"/>
            </a:endParaRPr>
          </a:p>
          <a:p>
            <a:endParaRPr lang="en-US" altLang="zh-CN" dirty="0">
              <a:ea typeface="+mn-ea"/>
              <a:cs typeface="+mn-ea"/>
              <a:sym typeface="+mn-lt"/>
            </a:endParaRPr>
          </a:p>
          <a:p>
            <a:pPr marL="0" indent="0">
              <a:buNone/>
            </a:pPr>
            <a:endParaRPr lang="en-US" altLang="zh-CN" dirty="0">
              <a:ea typeface="+mn-ea"/>
              <a:cs typeface="+mn-ea"/>
              <a:sym typeface="+mn-lt"/>
            </a:endParaRPr>
          </a:p>
          <a:p>
            <a:r>
              <a:rPr lang="en-US" altLang="zh-CN" dirty="0">
                <a:ea typeface="+mn-ea"/>
                <a:cs typeface="+mn-ea"/>
                <a:sym typeface="+mn-lt"/>
              </a:rPr>
              <a:t>What’s </a:t>
            </a:r>
            <a:r>
              <a:rPr lang="en-US" altLang="zh-CN" b="1" dirty="0">
                <a:ea typeface="+mn-ea"/>
                <a:cs typeface="+mn-ea"/>
                <a:sym typeface="+mn-lt"/>
              </a:rPr>
              <a:t>DEEP</a:t>
            </a:r>
            <a:r>
              <a:rPr lang="en-US" altLang="zh-CN" dirty="0">
                <a:ea typeface="+mn-ea"/>
                <a:cs typeface="+mn-ea"/>
                <a:sym typeface="+mn-lt"/>
              </a:rPr>
              <a:t> RL?</a:t>
            </a:r>
          </a:p>
          <a:p>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68</a:t>
            </a:fld>
            <a:endParaRPr lang="zh-CN" altLang="en-US">
              <a:cs typeface="+mn-ea"/>
              <a:sym typeface="+mn-lt"/>
            </a:endParaRPr>
          </a:p>
        </p:txBody>
      </p:sp>
      <p:pic>
        <p:nvPicPr>
          <p:cNvPr id="8" name="图片 7">
            <a:extLst>
              <a:ext uri="{FF2B5EF4-FFF2-40B4-BE49-F238E27FC236}">
                <a16:creationId xmlns:a16="http://schemas.microsoft.com/office/drawing/2014/main" id="{41944B6B-A7FF-411D-ADD9-323053EE29C3}"/>
              </a:ext>
            </a:extLst>
          </p:cNvPr>
          <p:cNvPicPr>
            <a:picLocks noChangeAspect="1"/>
          </p:cNvPicPr>
          <p:nvPr/>
        </p:nvPicPr>
        <p:blipFill>
          <a:blip r:embed="rId2"/>
          <a:stretch>
            <a:fillRect/>
          </a:stretch>
        </p:blipFill>
        <p:spPr>
          <a:xfrm>
            <a:off x="3398106" y="1129626"/>
            <a:ext cx="3059844" cy="2299374"/>
          </a:xfrm>
          <a:prstGeom prst="rect">
            <a:avLst/>
          </a:prstGeom>
        </p:spPr>
      </p:pic>
      <p:grpSp>
        <p:nvGrpSpPr>
          <p:cNvPr id="21" name="组合 20">
            <a:extLst>
              <a:ext uri="{FF2B5EF4-FFF2-40B4-BE49-F238E27FC236}">
                <a16:creationId xmlns:a16="http://schemas.microsoft.com/office/drawing/2014/main" id="{19715C79-D885-4C10-8314-BA28974FCCA4}"/>
              </a:ext>
            </a:extLst>
          </p:cNvPr>
          <p:cNvGrpSpPr/>
          <p:nvPr/>
        </p:nvGrpSpPr>
        <p:grpSpPr>
          <a:xfrm>
            <a:off x="360488" y="4049679"/>
            <a:ext cx="8423023" cy="2216978"/>
            <a:chOff x="334137" y="4321935"/>
            <a:chExt cx="8423023" cy="2216978"/>
          </a:xfrm>
        </p:grpSpPr>
        <p:sp>
          <p:nvSpPr>
            <p:cNvPr id="9" name="object 6">
              <a:extLst>
                <a:ext uri="{FF2B5EF4-FFF2-40B4-BE49-F238E27FC236}">
                  <a16:creationId xmlns:a16="http://schemas.microsoft.com/office/drawing/2014/main" id="{0B63A37E-49B3-489E-9731-0194F15DBFE5}"/>
                </a:ext>
              </a:extLst>
            </p:cNvPr>
            <p:cNvSpPr txBox="1"/>
            <p:nvPr/>
          </p:nvSpPr>
          <p:spPr>
            <a:xfrm>
              <a:off x="4222304" y="4321935"/>
              <a:ext cx="1892745" cy="353943"/>
            </a:xfrm>
            <a:prstGeom prst="rect">
              <a:avLst/>
            </a:prstGeom>
            <a:solidFill>
              <a:srgbClr val="4472C4"/>
            </a:solidFill>
            <a:ln w="9525">
              <a:solidFill>
                <a:srgbClr val="000000"/>
              </a:solidFill>
            </a:ln>
          </p:spPr>
          <p:txBody>
            <a:bodyPr vert="horz" wrap="square" lIns="0" tIns="45720" rIns="0" bIns="0" rtlCol="0">
              <a:spAutoFit/>
            </a:bodyPr>
            <a:lstStyle/>
            <a:p>
              <a:pPr marL="264795">
                <a:lnSpc>
                  <a:spcPct val="100000"/>
                </a:lnSpc>
                <a:spcBef>
                  <a:spcPts val="360"/>
                </a:spcBef>
              </a:pPr>
              <a:r>
                <a:rPr sz="2000" spc="-5" dirty="0">
                  <a:cs typeface="+mn-ea"/>
                  <a:sym typeface="+mn-lt"/>
                </a:rPr>
                <a:t>Environment</a:t>
              </a:r>
              <a:endParaRPr sz="2000" dirty="0">
                <a:cs typeface="+mn-ea"/>
                <a:sym typeface="+mn-lt"/>
              </a:endParaRPr>
            </a:p>
          </p:txBody>
        </p:sp>
        <p:grpSp>
          <p:nvGrpSpPr>
            <p:cNvPr id="10" name="object 7">
              <a:extLst>
                <a:ext uri="{FF2B5EF4-FFF2-40B4-BE49-F238E27FC236}">
                  <a16:creationId xmlns:a16="http://schemas.microsoft.com/office/drawing/2014/main" id="{E93413AF-EFA5-4E9D-9F0D-1A67640EF929}"/>
                </a:ext>
              </a:extLst>
            </p:cNvPr>
            <p:cNvGrpSpPr/>
            <p:nvPr/>
          </p:nvGrpSpPr>
          <p:grpSpPr>
            <a:xfrm>
              <a:off x="2421318" y="4690757"/>
              <a:ext cx="441959" cy="933450"/>
              <a:chOff x="2421318" y="4690757"/>
              <a:chExt cx="441959" cy="933450"/>
            </a:xfrm>
          </p:grpSpPr>
          <p:sp>
            <p:nvSpPr>
              <p:cNvPr id="11" name="object 8">
                <a:extLst>
                  <a:ext uri="{FF2B5EF4-FFF2-40B4-BE49-F238E27FC236}">
                    <a16:creationId xmlns:a16="http://schemas.microsoft.com/office/drawing/2014/main" id="{FF9CFE04-8AEF-47F3-95FB-63B9C2586176}"/>
                  </a:ext>
                </a:extLst>
              </p:cNvPr>
              <p:cNvSpPr/>
              <p:nvPr/>
            </p:nvSpPr>
            <p:spPr>
              <a:xfrm>
                <a:off x="2426080" y="5082552"/>
                <a:ext cx="432434" cy="537210"/>
              </a:xfrm>
              <a:custGeom>
                <a:avLst/>
                <a:gdLst/>
                <a:ahLst/>
                <a:cxnLst/>
                <a:rect l="l" t="t" r="r" b="b"/>
                <a:pathLst>
                  <a:path w="432435" h="537210">
                    <a:moveTo>
                      <a:pt x="0" y="0"/>
                    </a:moveTo>
                    <a:lnTo>
                      <a:pt x="0" y="108013"/>
                    </a:lnTo>
                    <a:lnTo>
                      <a:pt x="3247" y="155527"/>
                    </a:lnTo>
                    <a:lnTo>
                      <a:pt x="12762" y="201538"/>
                    </a:lnTo>
                    <a:lnTo>
                      <a:pt x="28203" y="245649"/>
                    </a:lnTo>
                    <a:lnTo>
                      <a:pt x="49228" y="287467"/>
                    </a:lnTo>
                    <a:lnTo>
                      <a:pt x="75495" y="326596"/>
                    </a:lnTo>
                    <a:lnTo>
                      <a:pt x="106662" y="362640"/>
                    </a:lnTo>
                    <a:lnTo>
                      <a:pt x="142387" y="395205"/>
                    </a:lnTo>
                    <a:lnTo>
                      <a:pt x="182330" y="423895"/>
                    </a:lnTo>
                    <a:lnTo>
                      <a:pt x="226147" y="448315"/>
                    </a:lnTo>
                    <a:lnTo>
                      <a:pt x="273498" y="468070"/>
                    </a:lnTo>
                    <a:lnTo>
                      <a:pt x="324040" y="482765"/>
                    </a:lnTo>
                    <a:lnTo>
                      <a:pt x="324040" y="536775"/>
                    </a:lnTo>
                    <a:lnTo>
                      <a:pt x="432054" y="441058"/>
                    </a:lnTo>
                    <a:lnTo>
                      <a:pt x="324040" y="320751"/>
                    </a:lnTo>
                    <a:lnTo>
                      <a:pt x="324040" y="374751"/>
                    </a:lnTo>
                    <a:lnTo>
                      <a:pt x="273498" y="360057"/>
                    </a:lnTo>
                    <a:lnTo>
                      <a:pt x="226147" y="340302"/>
                    </a:lnTo>
                    <a:lnTo>
                      <a:pt x="182330" y="315882"/>
                    </a:lnTo>
                    <a:lnTo>
                      <a:pt x="142387" y="287192"/>
                    </a:lnTo>
                    <a:lnTo>
                      <a:pt x="106662" y="254627"/>
                    </a:lnTo>
                    <a:lnTo>
                      <a:pt x="75495" y="218582"/>
                    </a:lnTo>
                    <a:lnTo>
                      <a:pt x="49228" y="179454"/>
                    </a:lnTo>
                    <a:lnTo>
                      <a:pt x="28203" y="137636"/>
                    </a:lnTo>
                    <a:lnTo>
                      <a:pt x="12762" y="93524"/>
                    </a:lnTo>
                    <a:lnTo>
                      <a:pt x="3247" y="47514"/>
                    </a:lnTo>
                    <a:lnTo>
                      <a:pt x="0" y="0"/>
                    </a:lnTo>
                    <a:close/>
                  </a:path>
                </a:pathLst>
              </a:custGeom>
              <a:solidFill>
                <a:srgbClr val="4472C4"/>
              </a:solidFill>
            </p:spPr>
            <p:txBody>
              <a:bodyPr wrap="square" lIns="0" tIns="0" rIns="0" bIns="0" rtlCol="0"/>
              <a:lstStyle/>
              <a:p>
                <a:endParaRPr sz="2000">
                  <a:cs typeface="+mn-ea"/>
                  <a:sym typeface="+mn-lt"/>
                </a:endParaRPr>
              </a:p>
            </p:txBody>
          </p:sp>
          <p:sp>
            <p:nvSpPr>
              <p:cNvPr id="12" name="object 9">
                <a:extLst>
                  <a:ext uri="{FF2B5EF4-FFF2-40B4-BE49-F238E27FC236}">
                    <a16:creationId xmlns:a16="http://schemas.microsoft.com/office/drawing/2014/main" id="{FBC8A8D5-423D-4A71-A50F-23FD5E2FE75E}"/>
                  </a:ext>
                </a:extLst>
              </p:cNvPr>
              <p:cNvSpPr/>
              <p:nvPr/>
            </p:nvSpPr>
            <p:spPr>
              <a:xfrm>
                <a:off x="2426156" y="4695520"/>
                <a:ext cx="432434" cy="441325"/>
              </a:xfrm>
              <a:custGeom>
                <a:avLst/>
                <a:gdLst/>
                <a:ahLst/>
                <a:cxnLst/>
                <a:rect l="l" t="t" r="r" b="b"/>
                <a:pathLst>
                  <a:path w="432435" h="441325">
                    <a:moveTo>
                      <a:pt x="431978" y="0"/>
                    </a:moveTo>
                    <a:lnTo>
                      <a:pt x="386697" y="2127"/>
                    </a:lnTo>
                    <a:lnTo>
                      <a:pt x="322202" y="12659"/>
                    </a:lnTo>
                    <a:lnTo>
                      <a:pt x="275186" y="26287"/>
                    </a:lnTo>
                    <a:lnTo>
                      <a:pt x="230916" y="44338"/>
                    </a:lnTo>
                    <a:lnTo>
                      <a:pt x="189670" y="66485"/>
                    </a:lnTo>
                    <a:lnTo>
                      <a:pt x="151723" y="92400"/>
                    </a:lnTo>
                    <a:lnTo>
                      <a:pt x="117350" y="121754"/>
                    </a:lnTo>
                    <a:lnTo>
                      <a:pt x="86828" y="154220"/>
                    </a:lnTo>
                    <a:lnTo>
                      <a:pt x="60432" y="189470"/>
                    </a:lnTo>
                    <a:lnTo>
                      <a:pt x="38438" y="227175"/>
                    </a:lnTo>
                    <a:lnTo>
                      <a:pt x="21123" y="267007"/>
                    </a:lnTo>
                    <a:lnTo>
                      <a:pt x="8760" y="308638"/>
                    </a:lnTo>
                    <a:lnTo>
                      <a:pt x="1627" y="351740"/>
                    </a:lnTo>
                    <a:lnTo>
                      <a:pt x="0" y="395985"/>
                    </a:lnTo>
                    <a:lnTo>
                      <a:pt x="4153" y="441045"/>
                    </a:lnTo>
                    <a:lnTo>
                      <a:pt x="13738" y="397878"/>
                    </a:lnTo>
                    <a:lnTo>
                      <a:pt x="28407" y="356704"/>
                    </a:lnTo>
                    <a:lnTo>
                      <a:pt x="47834" y="317778"/>
                    </a:lnTo>
                    <a:lnTo>
                      <a:pt x="71693" y="281353"/>
                    </a:lnTo>
                    <a:lnTo>
                      <a:pt x="99657" y="247683"/>
                    </a:lnTo>
                    <a:lnTo>
                      <a:pt x="131399" y="217023"/>
                    </a:lnTo>
                    <a:lnTo>
                      <a:pt x="166593" y="189627"/>
                    </a:lnTo>
                    <a:lnTo>
                      <a:pt x="204914" y="165748"/>
                    </a:lnTo>
                    <a:lnTo>
                      <a:pt x="246033" y="145641"/>
                    </a:lnTo>
                    <a:lnTo>
                      <a:pt x="289626" y="129560"/>
                    </a:lnTo>
                    <a:lnTo>
                      <a:pt x="335365" y="117759"/>
                    </a:lnTo>
                    <a:lnTo>
                      <a:pt x="382924" y="110492"/>
                    </a:lnTo>
                    <a:lnTo>
                      <a:pt x="431978" y="108013"/>
                    </a:lnTo>
                    <a:lnTo>
                      <a:pt x="431978" y="0"/>
                    </a:lnTo>
                    <a:close/>
                  </a:path>
                </a:pathLst>
              </a:custGeom>
              <a:solidFill>
                <a:srgbClr val="375C9E"/>
              </a:solidFill>
            </p:spPr>
            <p:txBody>
              <a:bodyPr wrap="square" lIns="0" tIns="0" rIns="0" bIns="0" rtlCol="0"/>
              <a:lstStyle/>
              <a:p>
                <a:endParaRPr sz="2000">
                  <a:cs typeface="+mn-ea"/>
                  <a:sym typeface="+mn-lt"/>
                </a:endParaRPr>
              </a:p>
            </p:txBody>
          </p:sp>
          <p:sp>
            <p:nvSpPr>
              <p:cNvPr id="13" name="object 10">
                <a:extLst>
                  <a:ext uri="{FF2B5EF4-FFF2-40B4-BE49-F238E27FC236}">
                    <a16:creationId xmlns:a16="http://schemas.microsoft.com/office/drawing/2014/main" id="{542B0139-47A5-47C5-B0E2-90C9FBD2C5B1}"/>
                  </a:ext>
                </a:extLst>
              </p:cNvPr>
              <p:cNvSpPr/>
              <p:nvPr/>
            </p:nvSpPr>
            <p:spPr>
              <a:xfrm>
                <a:off x="2426080" y="4695520"/>
                <a:ext cx="432434" cy="923925"/>
              </a:xfrm>
              <a:custGeom>
                <a:avLst/>
                <a:gdLst/>
                <a:ahLst/>
                <a:cxnLst/>
                <a:rect l="l" t="t" r="r" b="b"/>
                <a:pathLst>
                  <a:path w="432435" h="923925">
                    <a:moveTo>
                      <a:pt x="0" y="387043"/>
                    </a:moveTo>
                    <a:lnTo>
                      <a:pt x="3247" y="434557"/>
                    </a:lnTo>
                    <a:lnTo>
                      <a:pt x="12762" y="480567"/>
                    </a:lnTo>
                    <a:lnTo>
                      <a:pt x="28202" y="524679"/>
                    </a:lnTo>
                    <a:lnTo>
                      <a:pt x="49226" y="566496"/>
                    </a:lnTo>
                    <a:lnTo>
                      <a:pt x="75492" y="605625"/>
                    </a:lnTo>
                    <a:lnTo>
                      <a:pt x="106658" y="641669"/>
                    </a:lnTo>
                    <a:lnTo>
                      <a:pt x="142383" y="674234"/>
                    </a:lnTo>
                    <a:lnTo>
                      <a:pt x="182325" y="702924"/>
                    </a:lnTo>
                    <a:lnTo>
                      <a:pt x="226142" y="727345"/>
                    </a:lnTo>
                    <a:lnTo>
                      <a:pt x="273493" y="747100"/>
                    </a:lnTo>
                    <a:lnTo>
                      <a:pt x="324036" y="761795"/>
                    </a:lnTo>
                    <a:lnTo>
                      <a:pt x="324036" y="707790"/>
                    </a:lnTo>
                    <a:lnTo>
                      <a:pt x="432048" y="828093"/>
                    </a:lnTo>
                    <a:lnTo>
                      <a:pt x="324036" y="923814"/>
                    </a:lnTo>
                    <a:lnTo>
                      <a:pt x="324036" y="869808"/>
                    </a:lnTo>
                    <a:lnTo>
                      <a:pt x="273493" y="855113"/>
                    </a:lnTo>
                    <a:lnTo>
                      <a:pt x="226142" y="835357"/>
                    </a:lnTo>
                    <a:lnTo>
                      <a:pt x="182325" y="810937"/>
                    </a:lnTo>
                    <a:lnTo>
                      <a:pt x="142383" y="782246"/>
                    </a:lnTo>
                    <a:lnTo>
                      <a:pt x="106658" y="749681"/>
                    </a:lnTo>
                    <a:lnTo>
                      <a:pt x="75492" y="713637"/>
                    </a:lnTo>
                    <a:lnTo>
                      <a:pt x="49226" y="674508"/>
                    </a:lnTo>
                    <a:lnTo>
                      <a:pt x="28202" y="632691"/>
                    </a:lnTo>
                    <a:lnTo>
                      <a:pt x="12762" y="588579"/>
                    </a:lnTo>
                    <a:lnTo>
                      <a:pt x="3247" y="542569"/>
                    </a:lnTo>
                    <a:lnTo>
                      <a:pt x="0" y="495055"/>
                    </a:lnTo>
                    <a:lnTo>
                      <a:pt x="0" y="387043"/>
                    </a:lnTo>
                    <a:lnTo>
                      <a:pt x="2906" y="341905"/>
                    </a:lnTo>
                    <a:lnTo>
                      <a:pt x="11410" y="298297"/>
                    </a:lnTo>
                    <a:lnTo>
                      <a:pt x="25187" y="256509"/>
                    </a:lnTo>
                    <a:lnTo>
                      <a:pt x="43913" y="216831"/>
                    </a:lnTo>
                    <a:lnTo>
                      <a:pt x="67264" y="179553"/>
                    </a:lnTo>
                    <a:lnTo>
                      <a:pt x="94916" y="144967"/>
                    </a:lnTo>
                    <a:lnTo>
                      <a:pt x="126544" y="113362"/>
                    </a:lnTo>
                    <a:lnTo>
                      <a:pt x="161824" y="85029"/>
                    </a:lnTo>
                    <a:lnTo>
                      <a:pt x="200432" y="60257"/>
                    </a:lnTo>
                    <a:lnTo>
                      <a:pt x="242044" y="39339"/>
                    </a:lnTo>
                    <a:lnTo>
                      <a:pt x="286336" y="22564"/>
                    </a:lnTo>
                    <a:lnTo>
                      <a:pt x="332983" y="10222"/>
                    </a:lnTo>
                    <a:lnTo>
                      <a:pt x="381662" y="2603"/>
                    </a:lnTo>
                    <a:lnTo>
                      <a:pt x="432048" y="0"/>
                    </a:lnTo>
                    <a:lnTo>
                      <a:pt x="432048" y="108012"/>
                    </a:lnTo>
                    <a:lnTo>
                      <a:pt x="382996" y="110490"/>
                    </a:lnTo>
                    <a:lnTo>
                      <a:pt x="335437" y="117758"/>
                    </a:lnTo>
                    <a:lnTo>
                      <a:pt x="289699" y="129559"/>
                    </a:lnTo>
                    <a:lnTo>
                      <a:pt x="246106" y="145641"/>
                    </a:lnTo>
                    <a:lnTo>
                      <a:pt x="204987" y="165749"/>
                    </a:lnTo>
                    <a:lnTo>
                      <a:pt x="166666" y="189628"/>
                    </a:lnTo>
                    <a:lnTo>
                      <a:pt x="131472" y="217026"/>
                    </a:lnTo>
                    <a:lnTo>
                      <a:pt x="99729" y="247686"/>
                    </a:lnTo>
                    <a:lnTo>
                      <a:pt x="71766" y="281357"/>
                    </a:lnTo>
                    <a:lnTo>
                      <a:pt x="47907" y="317782"/>
                    </a:lnTo>
                    <a:lnTo>
                      <a:pt x="28480" y="356709"/>
                    </a:lnTo>
                    <a:lnTo>
                      <a:pt x="13811" y="397882"/>
                    </a:lnTo>
                    <a:lnTo>
                      <a:pt x="4226" y="441049"/>
                    </a:lnTo>
                  </a:path>
                </a:pathLst>
              </a:custGeom>
              <a:ln w="9525">
                <a:solidFill>
                  <a:srgbClr val="000000"/>
                </a:solidFill>
              </a:ln>
            </p:spPr>
            <p:txBody>
              <a:bodyPr wrap="square" lIns="0" tIns="0" rIns="0" bIns="0" rtlCol="0"/>
              <a:lstStyle/>
              <a:p>
                <a:endParaRPr sz="2000">
                  <a:cs typeface="+mn-ea"/>
                  <a:sym typeface="+mn-lt"/>
                </a:endParaRPr>
              </a:p>
            </p:txBody>
          </p:sp>
        </p:grpSp>
        <p:grpSp>
          <p:nvGrpSpPr>
            <p:cNvPr id="14" name="object 11">
              <a:extLst>
                <a:ext uri="{FF2B5EF4-FFF2-40B4-BE49-F238E27FC236}">
                  <a16:creationId xmlns:a16="http://schemas.microsoft.com/office/drawing/2014/main" id="{2500B520-938D-4C1E-901D-839D49E89E11}"/>
                </a:ext>
              </a:extLst>
            </p:cNvPr>
            <p:cNvGrpSpPr/>
            <p:nvPr/>
          </p:nvGrpSpPr>
          <p:grpSpPr>
            <a:xfrm>
              <a:off x="7231538" y="4703042"/>
              <a:ext cx="441959" cy="933450"/>
              <a:chOff x="7231538" y="4703042"/>
              <a:chExt cx="441959" cy="933450"/>
            </a:xfrm>
          </p:grpSpPr>
          <p:sp>
            <p:nvSpPr>
              <p:cNvPr id="15" name="object 12">
                <a:extLst>
                  <a:ext uri="{FF2B5EF4-FFF2-40B4-BE49-F238E27FC236}">
                    <a16:creationId xmlns:a16="http://schemas.microsoft.com/office/drawing/2014/main" id="{3A93A8AE-54DA-490E-80F0-780109E97768}"/>
                  </a:ext>
                </a:extLst>
              </p:cNvPr>
              <p:cNvSpPr/>
              <p:nvPr/>
            </p:nvSpPr>
            <p:spPr>
              <a:xfrm>
                <a:off x="7236295" y="4707801"/>
                <a:ext cx="432434" cy="537210"/>
              </a:xfrm>
              <a:custGeom>
                <a:avLst/>
                <a:gdLst/>
                <a:ahLst/>
                <a:cxnLst/>
                <a:rect l="l" t="t" r="r" b="b"/>
                <a:pathLst>
                  <a:path w="432434" h="537210">
                    <a:moveTo>
                      <a:pt x="108013" y="0"/>
                    </a:moveTo>
                    <a:lnTo>
                      <a:pt x="0" y="95719"/>
                    </a:lnTo>
                    <a:lnTo>
                      <a:pt x="108013" y="216027"/>
                    </a:lnTo>
                    <a:lnTo>
                      <a:pt x="108013" y="162026"/>
                    </a:lnTo>
                    <a:lnTo>
                      <a:pt x="158555" y="176721"/>
                    </a:lnTo>
                    <a:lnTo>
                      <a:pt x="205906" y="196476"/>
                    </a:lnTo>
                    <a:lnTo>
                      <a:pt x="249723" y="220896"/>
                    </a:lnTo>
                    <a:lnTo>
                      <a:pt x="289666" y="249586"/>
                    </a:lnTo>
                    <a:lnTo>
                      <a:pt x="325391" y="282150"/>
                    </a:lnTo>
                    <a:lnTo>
                      <a:pt x="356558" y="318195"/>
                    </a:lnTo>
                    <a:lnTo>
                      <a:pt x="382825" y="357323"/>
                    </a:lnTo>
                    <a:lnTo>
                      <a:pt x="403850" y="399141"/>
                    </a:lnTo>
                    <a:lnTo>
                      <a:pt x="419291" y="443253"/>
                    </a:lnTo>
                    <a:lnTo>
                      <a:pt x="428806" y="489264"/>
                    </a:lnTo>
                    <a:lnTo>
                      <a:pt x="432053" y="536778"/>
                    </a:lnTo>
                    <a:lnTo>
                      <a:pt x="432053" y="428764"/>
                    </a:lnTo>
                    <a:lnTo>
                      <a:pt x="428806" y="381250"/>
                    </a:lnTo>
                    <a:lnTo>
                      <a:pt x="419291" y="335240"/>
                    </a:lnTo>
                    <a:lnTo>
                      <a:pt x="403850" y="291128"/>
                    </a:lnTo>
                    <a:lnTo>
                      <a:pt x="382825" y="249310"/>
                    </a:lnTo>
                    <a:lnTo>
                      <a:pt x="356558" y="210181"/>
                    </a:lnTo>
                    <a:lnTo>
                      <a:pt x="325391" y="174137"/>
                    </a:lnTo>
                    <a:lnTo>
                      <a:pt x="289666" y="141572"/>
                    </a:lnTo>
                    <a:lnTo>
                      <a:pt x="249723" y="112882"/>
                    </a:lnTo>
                    <a:lnTo>
                      <a:pt x="205906" y="88462"/>
                    </a:lnTo>
                    <a:lnTo>
                      <a:pt x="158555" y="68707"/>
                    </a:lnTo>
                    <a:lnTo>
                      <a:pt x="108013" y="54013"/>
                    </a:lnTo>
                    <a:lnTo>
                      <a:pt x="108013" y="0"/>
                    </a:lnTo>
                    <a:close/>
                  </a:path>
                </a:pathLst>
              </a:custGeom>
              <a:solidFill>
                <a:srgbClr val="4472C4"/>
              </a:solidFill>
            </p:spPr>
            <p:txBody>
              <a:bodyPr wrap="square" lIns="0" tIns="0" rIns="0" bIns="0" rtlCol="0"/>
              <a:lstStyle/>
              <a:p>
                <a:endParaRPr sz="2000">
                  <a:cs typeface="+mn-ea"/>
                  <a:sym typeface="+mn-lt"/>
                </a:endParaRPr>
              </a:p>
            </p:txBody>
          </p:sp>
          <p:sp>
            <p:nvSpPr>
              <p:cNvPr id="16" name="object 13">
                <a:extLst>
                  <a:ext uri="{FF2B5EF4-FFF2-40B4-BE49-F238E27FC236}">
                    <a16:creationId xmlns:a16="http://schemas.microsoft.com/office/drawing/2014/main" id="{BC9945C0-A836-4C5E-B925-B9B3D8095613}"/>
                  </a:ext>
                </a:extLst>
              </p:cNvPr>
              <p:cNvSpPr/>
              <p:nvPr/>
            </p:nvSpPr>
            <p:spPr>
              <a:xfrm>
                <a:off x="7236295" y="5190566"/>
                <a:ext cx="432434" cy="441325"/>
              </a:xfrm>
              <a:custGeom>
                <a:avLst/>
                <a:gdLst/>
                <a:ahLst/>
                <a:cxnLst/>
                <a:rect l="l" t="t" r="r" b="b"/>
                <a:pathLst>
                  <a:path w="432434" h="441325">
                    <a:moveTo>
                      <a:pt x="427824" y="0"/>
                    </a:moveTo>
                    <a:lnTo>
                      <a:pt x="418239" y="43167"/>
                    </a:lnTo>
                    <a:lnTo>
                      <a:pt x="403569" y="84341"/>
                    </a:lnTo>
                    <a:lnTo>
                      <a:pt x="384141" y="123268"/>
                    </a:lnTo>
                    <a:lnTo>
                      <a:pt x="360282" y="159695"/>
                    </a:lnTo>
                    <a:lnTo>
                      <a:pt x="332317" y="193366"/>
                    </a:lnTo>
                    <a:lnTo>
                      <a:pt x="300574" y="224027"/>
                    </a:lnTo>
                    <a:lnTo>
                      <a:pt x="265379" y="251425"/>
                    </a:lnTo>
                    <a:lnTo>
                      <a:pt x="227058" y="275305"/>
                    </a:lnTo>
                    <a:lnTo>
                      <a:pt x="185938" y="295414"/>
                    </a:lnTo>
                    <a:lnTo>
                      <a:pt x="142346" y="311496"/>
                    </a:lnTo>
                    <a:lnTo>
                      <a:pt x="96608" y="323298"/>
                    </a:lnTo>
                    <a:lnTo>
                      <a:pt x="49050" y="330565"/>
                    </a:lnTo>
                    <a:lnTo>
                      <a:pt x="0" y="333044"/>
                    </a:lnTo>
                    <a:lnTo>
                      <a:pt x="0" y="441051"/>
                    </a:lnTo>
                    <a:lnTo>
                      <a:pt x="45275" y="438921"/>
                    </a:lnTo>
                    <a:lnTo>
                      <a:pt x="109775" y="428389"/>
                    </a:lnTo>
                    <a:lnTo>
                      <a:pt x="156791" y="414760"/>
                    </a:lnTo>
                    <a:lnTo>
                      <a:pt x="201059" y="396708"/>
                    </a:lnTo>
                    <a:lnTo>
                      <a:pt x="242305" y="374560"/>
                    </a:lnTo>
                    <a:lnTo>
                      <a:pt x="280251" y="348645"/>
                    </a:lnTo>
                    <a:lnTo>
                      <a:pt x="314623" y="319290"/>
                    </a:lnTo>
                    <a:lnTo>
                      <a:pt x="345144" y="286824"/>
                    </a:lnTo>
                    <a:lnTo>
                      <a:pt x="371539" y="251574"/>
                    </a:lnTo>
                    <a:lnTo>
                      <a:pt x="393533" y="213870"/>
                    </a:lnTo>
                    <a:lnTo>
                      <a:pt x="410849" y="174038"/>
                    </a:lnTo>
                    <a:lnTo>
                      <a:pt x="423212" y="132407"/>
                    </a:lnTo>
                    <a:lnTo>
                      <a:pt x="430346" y="89305"/>
                    </a:lnTo>
                    <a:lnTo>
                      <a:pt x="431975" y="45059"/>
                    </a:lnTo>
                    <a:lnTo>
                      <a:pt x="427824" y="0"/>
                    </a:lnTo>
                    <a:close/>
                  </a:path>
                </a:pathLst>
              </a:custGeom>
              <a:solidFill>
                <a:srgbClr val="375C9E"/>
              </a:solidFill>
            </p:spPr>
            <p:txBody>
              <a:bodyPr wrap="square" lIns="0" tIns="0" rIns="0" bIns="0" rtlCol="0"/>
              <a:lstStyle/>
              <a:p>
                <a:endParaRPr sz="2000">
                  <a:cs typeface="+mn-ea"/>
                  <a:sym typeface="+mn-lt"/>
                </a:endParaRPr>
              </a:p>
            </p:txBody>
          </p:sp>
          <p:sp>
            <p:nvSpPr>
              <p:cNvPr id="17" name="object 14">
                <a:extLst>
                  <a:ext uri="{FF2B5EF4-FFF2-40B4-BE49-F238E27FC236}">
                    <a16:creationId xmlns:a16="http://schemas.microsoft.com/office/drawing/2014/main" id="{1B72EAF2-2DDC-43B5-B007-D83FBA04C4FE}"/>
                  </a:ext>
                </a:extLst>
              </p:cNvPr>
              <p:cNvSpPr/>
              <p:nvPr/>
            </p:nvSpPr>
            <p:spPr>
              <a:xfrm>
                <a:off x="7236300" y="4707804"/>
                <a:ext cx="432434" cy="923925"/>
              </a:xfrm>
              <a:custGeom>
                <a:avLst/>
                <a:gdLst/>
                <a:ahLst/>
                <a:cxnLst/>
                <a:rect l="l" t="t" r="r" b="b"/>
                <a:pathLst>
                  <a:path w="432434" h="923925">
                    <a:moveTo>
                      <a:pt x="432048" y="536771"/>
                    </a:moveTo>
                    <a:lnTo>
                      <a:pt x="428800" y="489257"/>
                    </a:lnTo>
                    <a:lnTo>
                      <a:pt x="419286" y="443247"/>
                    </a:lnTo>
                    <a:lnTo>
                      <a:pt x="403845" y="399135"/>
                    </a:lnTo>
                    <a:lnTo>
                      <a:pt x="382822" y="357317"/>
                    </a:lnTo>
                    <a:lnTo>
                      <a:pt x="356556" y="318189"/>
                    </a:lnTo>
                    <a:lnTo>
                      <a:pt x="325389" y="282144"/>
                    </a:lnTo>
                    <a:lnTo>
                      <a:pt x="289664" y="249580"/>
                    </a:lnTo>
                    <a:lnTo>
                      <a:pt x="249722" y="220889"/>
                    </a:lnTo>
                    <a:lnTo>
                      <a:pt x="205905" y="196469"/>
                    </a:lnTo>
                    <a:lnTo>
                      <a:pt x="158554" y="176714"/>
                    </a:lnTo>
                    <a:lnTo>
                      <a:pt x="108012" y="162019"/>
                    </a:lnTo>
                    <a:lnTo>
                      <a:pt x="108012" y="216024"/>
                    </a:lnTo>
                    <a:lnTo>
                      <a:pt x="0" y="95721"/>
                    </a:lnTo>
                    <a:lnTo>
                      <a:pt x="108012" y="0"/>
                    </a:lnTo>
                    <a:lnTo>
                      <a:pt x="108012" y="54006"/>
                    </a:lnTo>
                    <a:lnTo>
                      <a:pt x="158554" y="68701"/>
                    </a:lnTo>
                    <a:lnTo>
                      <a:pt x="205905" y="88456"/>
                    </a:lnTo>
                    <a:lnTo>
                      <a:pt x="249722" y="112877"/>
                    </a:lnTo>
                    <a:lnTo>
                      <a:pt x="289664" y="141567"/>
                    </a:lnTo>
                    <a:lnTo>
                      <a:pt x="325389" y="174132"/>
                    </a:lnTo>
                    <a:lnTo>
                      <a:pt x="356555" y="210177"/>
                    </a:lnTo>
                    <a:lnTo>
                      <a:pt x="382821" y="249305"/>
                    </a:lnTo>
                    <a:lnTo>
                      <a:pt x="403845" y="291123"/>
                    </a:lnTo>
                    <a:lnTo>
                      <a:pt x="419285" y="335235"/>
                    </a:lnTo>
                    <a:lnTo>
                      <a:pt x="428800" y="381245"/>
                    </a:lnTo>
                    <a:lnTo>
                      <a:pt x="432047" y="428759"/>
                    </a:lnTo>
                    <a:lnTo>
                      <a:pt x="432048" y="536771"/>
                    </a:lnTo>
                    <a:lnTo>
                      <a:pt x="429141" y="581908"/>
                    </a:lnTo>
                    <a:lnTo>
                      <a:pt x="420637" y="625516"/>
                    </a:lnTo>
                    <a:lnTo>
                      <a:pt x="406860" y="667305"/>
                    </a:lnTo>
                    <a:lnTo>
                      <a:pt x="388134" y="706983"/>
                    </a:lnTo>
                    <a:lnTo>
                      <a:pt x="364783" y="744260"/>
                    </a:lnTo>
                    <a:lnTo>
                      <a:pt x="337131" y="778847"/>
                    </a:lnTo>
                    <a:lnTo>
                      <a:pt x="305504" y="810452"/>
                    </a:lnTo>
                    <a:lnTo>
                      <a:pt x="270223" y="838785"/>
                    </a:lnTo>
                    <a:lnTo>
                      <a:pt x="231615" y="863556"/>
                    </a:lnTo>
                    <a:lnTo>
                      <a:pt x="190003" y="884475"/>
                    </a:lnTo>
                    <a:lnTo>
                      <a:pt x="145711" y="901250"/>
                    </a:lnTo>
                    <a:lnTo>
                      <a:pt x="99064" y="913592"/>
                    </a:lnTo>
                    <a:lnTo>
                      <a:pt x="50385" y="921210"/>
                    </a:lnTo>
                    <a:lnTo>
                      <a:pt x="0" y="923814"/>
                    </a:lnTo>
                    <a:lnTo>
                      <a:pt x="0" y="815802"/>
                    </a:lnTo>
                    <a:lnTo>
                      <a:pt x="49051" y="813323"/>
                    </a:lnTo>
                    <a:lnTo>
                      <a:pt x="96610" y="806056"/>
                    </a:lnTo>
                    <a:lnTo>
                      <a:pt x="142349" y="794254"/>
                    </a:lnTo>
                    <a:lnTo>
                      <a:pt x="185941" y="778172"/>
                    </a:lnTo>
                    <a:lnTo>
                      <a:pt x="227060" y="758065"/>
                    </a:lnTo>
                    <a:lnTo>
                      <a:pt x="265381" y="734185"/>
                    </a:lnTo>
                    <a:lnTo>
                      <a:pt x="300575" y="706788"/>
                    </a:lnTo>
                    <a:lnTo>
                      <a:pt x="332318" y="676127"/>
                    </a:lnTo>
                    <a:lnTo>
                      <a:pt x="360282" y="642457"/>
                    </a:lnTo>
                    <a:lnTo>
                      <a:pt x="384140" y="606031"/>
                    </a:lnTo>
                    <a:lnTo>
                      <a:pt x="403568" y="567105"/>
                    </a:lnTo>
                    <a:lnTo>
                      <a:pt x="418237" y="525931"/>
                    </a:lnTo>
                    <a:lnTo>
                      <a:pt x="427821" y="482765"/>
                    </a:lnTo>
                  </a:path>
                </a:pathLst>
              </a:custGeom>
              <a:ln w="9525">
                <a:solidFill>
                  <a:srgbClr val="000000"/>
                </a:solidFill>
              </a:ln>
            </p:spPr>
            <p:txBody>
              <a:bodyPr wrap="square" lIns="0" tIns="0" rIns="0" bIns="0" rtlCol="0"/>
              <a:lstStyle/>
              <a:p>
                <a:endParaRPr sz="2000">
                  <a:cs typeface="+mn-ea"/>
                  <a:sym typeface="+mn-lt"/>
                </a:endParaRPr>
              </a:p>
            </p:txBody>
          </p:sp>
        </p:grpSp>
        <p:sp>
          <p:nvSpPr>
            <p:cNvPr id="18" name="object 16">
              <a:extLst>
                <a:ext uri="{FF2B5EF4-FFF2-40B4-BE49-F238E27FC236}">
                  <a16:creationId xmlns:a16="http://schemas.microsoft.com/office/drawing/2014/main" id="{22473BE0-FFA3-4A36-A339-B58BFD1545B1}"/>
                </a:ext>
              </a:extLst>
            </p:cNvPr>
            <p:cNvSpPr txBox="1"/>
            <p:nvPr/>
          </p:nvSpPr>
          <p:spPr>
            <a:xfrm>
              <a:off x="7710716" y="5034788"/>
              <a:ext cx="1046444" cy="320601"/>
            </a:xfrm>
            <a:prstGeom prst="rect">
              <a:avLst/>
            </a:prstGeom>
          </p:spPr>
          <p:txBody>
            <a:bodyPr vert="horz" wrap="square" lIns="0" tIns="12700" rIns="0" bIns="0" rtlCol="0">
              <a:spAutoFit/>
            </a:bodyPr>
            <a:lstStyle/>
            <a:p>
              <a:pPr marL="12700">
                <a:lnSpc>
                  <a:spcPct val="100000"/>
                </a:lnSpc>
                <a:spcBef>
                  <a:spcPts val="100"/>
                </a:spcBef>
              </a:pPr>
              <a:r>
                <a:rPr sz="2000" spc="-5" dirty="0">
                  <a:cs typeface="+mn-ea"/>
                  <a:sym typeface="+mn-lt"/>
                </a:rPr>
                <a:t>{</a:t>
              </a:r>
              <a:r>
                <a:rPr sz="2000" spc="-10" dirty="0">
                  <a:cs typeface="+mn-ea"/>
                  <a:sym typeface="+mn-lt"/>
                </a:rPr>
                <a:t>A</a:t>
              </a:r>
              <a:r>
                <a:rPr sz="2000" dirty="0">
                  <a:cs typeface="+mn-ea"/>
                  <a:sym typeface="+mn-lt"/>
                </a:rPr>
                <a:t>c</a:t>
              </a:r>
              <a:r>
                <a:rPr sz="2000" spc="-5" dirty="0">
                  <a:cs typeface="+mn-ea"/>
                  <a:sym typeface="+mn-lt"/>
                </a:rPr>
                <a:t>t</a:t>
              </a:r>
              <a:r>
                <a:rPr sz="2000" dirty="0">
                  <a:cs typeface="+mn-ea"/>
                  <a:sym typeface="+mn-lt"/>
                </a:rPr>
                <a:t>ion</a:t>
              </a:r>
              <a:r>
                <a:rPr sz="2000" spc="-5" dirty="0">
                  <a:cs typeface="+mn-ea"/>
                  <a:sym typeface="+mn-lt"/>
                </a:rPr>
                <a:t>s</a:t>
              </a:r>
              <a:r>
                <a:rPr sz="2000" dirty="0">
                  <a:cs typeface="+mn-ea"/>
                  <a:sym typeface="+mn-lt"/>
                </a:rPr>
                <a:t>}</a:t>
              </a:r>
            </a:p>
          </p:txBody>
        </p:sp>
        <p:sp>
          <p:nvSpPr>
            <p:cNvPr id="19" name="object 17">
              <a:extLst>
                <a:ext uri="{FF2B5EF4-FFF2-40B4-BE49-F238E27FC236}">
                  <a16:creationId xmlns:a16="http://schemas.microsoft.com/office/drawing/2014/main" id="{F0B87F6E-DEDD-4BCD-9298-C02CA8C70B53}"/>
                </a:ext>
              </a:extLst>
            </p:cNvPr>
            <p:cNvSpPr/>
            <p:nvPr/>
          </p:nvSpPr>
          <p:spPr>
            <a:xfrm>
              <a:off x="3147171" y="5137744"/>
              <a:ext cx="3941868" cy="1401169"/>
            </a:xfrm>
            <a:prstGeom prst="rect">
              <a:avLst/>
            </a:prstGeom>
            <a:blipFill>
              <a:blip r:embed="rId3" cstate="print"/>
              <a:stretch>
                <a:fillRect/>
              </a:stretch>
            </a:blipFill>
          </p:spPr>
          <p:txBody>
            <a:bodyPr wrap="square" lIns="0" tIns="0" rIns="0" bIns="0" rtlCol="0"/>
            <a:lstStyle/>
            <a:p>
              <a:endParaRPr sz="2000">
                <a:cs typeface="+mn-ea"/>
                <a:sym typeface="+mn-lt"/>
              </a:endParaRPr>
            </a:p>
          </p:txBody>
        </p:sp>
        <p:sp>
          <p:nvSpPr>
            <p:cNvPr id="20" name="object 18">
              <a:extLst>
                <a:ext uri="{FF2B5EF4-FFF2-40B4-BE49-F238E27FC236}">
                  <a16:creationId xmlns:a16="http://schemas.microsoft.com/office/drawing/2014/main" id="{56D84A05-3741-46EB-A8E4-C514BC84C31C}"/>
                </a:ext>
              </a:extLst>
            </p:cNvPr>
            <p:cNvSpPr txBox="1"/>
            <p:nvPr/>
          </p:nvSpPr>
          <p:spPr>
            <a:xfrm>
              <a:off x="334137" y="4876377"/>
              <a:ext cx="2559050" cy="628377"/>
            </a:xfrm>
            <a:prstGeom prst="rect">
              <a:avLst/>
            </a:prstGeom>
          </p:spPr>
          <p:txBody>
            <a:bodyPr vert="horz" wrap="square" lIns="0" tIns="12700" rIns="0" bIns="0" rtlCol="0">
              <a:spAutoFit/>
            </a:bodyPr>
            <a:lstStyle/>
            <a:p>
              <a:pPr marL="12700">
                <a:lnSpc>
                  <a:spcPct val="100000"/>
                </a:lnSpc>
                <a:spcBef>
                  <a:spcPts val="100"/>
                </a:spcBef>
              </a:pPr>
              <a:r>
                <a:rPr sz="2000" spc="-10" dirty="0">
                  <a:cs typeface="+mn-ea"/>
                  <a:sym typeface="+mn-lt"/>
                </a:rPr>
                <a:t>{Raw Observation,</a:t>
              </a:r>
              <a:r>
                <a:rPr sz="2000" spc="5" dirty="0">
                  <a:cs typeface="+mn-ea"/>
                  <a:sym typeface="+mn-lt"/>
                </a:rPr>
                <a:t> </a:t>
              </a:r>
              <a:r>
                <a:rPr sz="2000" spc="-15" dirty="0">
                  <a:cs typeface="+mn-ea"/>
                  <a:sym typeface="+mn-lt"/>
                </a:rPr>
                <a:t>Reward}</a:t>
              </a:r>
              <a:endParaRPr sz="2000" dirty="0">
                <a:cs typeface="+mn-ea"/>
                <a:sym typeface="+mn-lt"/>
              </a:endParaRPr>
            </a:p>
          </p:txBody>
        </p:sp>
      </p:grpSp>
    </p:spTree>
    <p:extLst>
      <p:ext uri="{BB962C8B-B14F-4D97-AF65-F5344CB8AC3E}">
        <p14:creationId xmlns:p14="http://schemas.microsoft.com/office/powerpoint/2010/main" val="87347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err="1">
                <a:ea typeface="+mn-ea"/>
                <a:cs typeface="+mn-ea"/>
                <a:sym typeface="+mn-lt"/>
              </a:rPr>
              <a:t>AlphaGO</a:t>
            </a:r>
            <a:r>
              <a:rPr lang="en-US" altLang="zh-CN" dirty="0">
                <a:ea typeface="+mn-ea"/>
                <a:cs typeface="+mn-ea"/>
                <a:sym typeface="+mn-lt"/>
              </a:rPr>
              <a:t>: Learning Pipeline</a:t>
            </a:r>
            <a:endParaRPr lang="zh-CN" altLang="en-US" dirty="0">
              <a:ea typeface="+mn-ea"/>
              <a:cs typeface="+mn-ea"/>
              <a:sym typeface="+mn-lt"/>
            </a:endParaRPr>
          </a:p>
        </p:txBody>
      </p:sp>
      <p:sp>
        <p:nvSpPr>
          <p:cNvPr id="3" name="内容占位符 2">
            <a:extLst>
              <a:ext uri="{FF2B5EF4-FFF2-40B4-BE49-F238E27FC236}">
                <a16:creationId xmlns:a16="http://schemas.microsoft.com/office/drawing/2014/main" id="{73784799-2077-4A4E-9D7A-AF3BF0F06AB5}"/>
              </a:ext>
            </a:extLst>
          </p:cNvPr>
          <p:cNvSpPr>
            <a:spLocks noGrp="1"/>
          </p:cNvSpPr>
          <p:nvPr>
            <p:ph idx="1"/>
          </p:nvPr>
        </p:nvSpPr>
        <p:spPr>
          <a:xfrm>
            <a:off x="628650" y="1263352"/>
            <a:ext cx="7886700" cy="5092999"/>
          </a:xfrm>
        </p:spPr>
        <p:txBody>
          <a:bodyPr>
            <a:normAutofit lnSpcReduction="10000"/>
          </a:bodyPr>
          <a:lstStyle/>
          <a:p>
            <a:r>
              <a:rPr lang="en-US" altLang="zh-CN" spc="-5" dirty="0">
                <a:ea typeface="+mn-ea"/>
                <a:cs typeface="+mn-ea"/>
                <a:sym typeface="+mn-lt"/>
              </a:rPr>
              <a:t>Combine </a:t>
            </a:r>
            <a:r>
              <a:rPr lang="en-US" altLang="zh-CN" dirty="0">
                <a:ea typeface="+mn-ea"/>
                <a:cs typeface="+mn-ea"/>
                <a:sym typeface="+mn-lt"/>
              </a:rPr>
              <a:t>Supervised </a:t>
            </a:r>
            <a:r>
              <a:rPr lang="en-US" altLang="zh-CN" spc="-5" dirty="0">
                <a:ea typeface="+mn-ea"/>
                <a:cs typeface="+mn-ea"/>
                <a:sym typeface="+mn-lt"/>
              </a:rPr>
              <a:t>Learning (SL) and </a:t>
            </a:r>
            <a:r>
              <a:rPr lang="en-US" altLang="zh-CN" dirty="0">
                <a:ea typeface="+mn-ea"/>
                <a:cs typeface="+mn-ea"/>
                <a:sym typeface="+mn-lt"/>
              </a:rPr>
              <a:t>RL </a:t>
            </a:r>
            <a:r>
              <a:rPr lang="en-US" altLang="zh-CN" spc="-15" dirty="0">
                <a:ea typeface="+mn-ea"/>
                <a:cs typeface="+mn-ea"/>
                <a:sym typeface="+mn-lt"/>
              </a:rPr>
              <a:t>to </a:t>
            </a:r>
            <a:r>
              <a:rPr lang="en-US" altLang="zh-CN" spc="-5" dirty="0">
                <a:ea typeface="+mn-ea"/>
                <a:cs typeface="+mn-ea"/>
                <a:sym typeface="+mn-lt"/>
              </a:rPr>
              <a:t>learn the </a:t>
            </a:r>
            <a:r>
              <a:rPr lang="en-US" altLang="zh-CN" spc="-10" dirty="0">
                <a:ea typeface="+mn-ea"/>
                <a:cs typeface="+mn-ea"/>
                <a:sym typeface="+mn-lt"/>
              </a:rPr>
              <a:t>search  </a:t>
            </a:r>
            <a:r>
              <a:rPr lang="en-US" altLang="zh-CN" spc="-5" dirty="0">
                <a:ea typeface="+mn-ea"/>
                <a:cs typeface="+mn-ea"/>
                <a:sym typeface="+mn-lt"/>
              </a:rPr>
              <a:t>direction </a:t>
            </a:r>
            <a:r>
              <a:rPr lang="en-US" altLang="zh-CN" dirty="0">
                <a:ea typeface="+mn-ea"/>
                <a:cs typeface="+mn-ea"/>
                <a:sym typeface="+mn-lt"/>
              </a:rPr>
              <a:t>in </a:t>
            </a:r>
            <a:r>
              <a:rPr lang="en-US" altLang="zh-CN" spc="-15" dirty="0">
                <a:ea typeface="+mn-ea"/>
                <a:cs typeface="+mn-ea"/>
                <a:sym typeface="+mn-lt"/>
              </a:rPr>
              <a:t>Monte </a:t>
            </a:r>
            <a:r>
              <a:rPr lang="en-US" altLang="zh-CN" dirty="0">
                <a:ea typeface="+mn-ea"/>
                <a:cs typeface="+mn-ea"/>
                <a:sym typeface="+mn-lt"/>
              </a:rPr>
              <a:t>Carlo </a:t>
            </a:r>
            <a:r>
              <a:rPr lang="en-US" altLang="zh-CN" spc="-55" dirty="0">
                <a:ea typeface="+mn-ea"/>
                <a:cs typeface="+mn-ea"/>
                <a:sym typeface="+mn-lt"/>
              </a:rPr>
              <a:t>Tree</a:t>
            </a:r>
            <a:r>
              <a:rPr lang="en-US" altLang="zh-CN" spc="-15" dirty="0">
                <a:ea typeface="+mn-ea"/>
                <a:cs typeface="+mn-ea"/>
                <a:sym typeface="+mn-lt"/>
              </a:rPr>
              <a:t> </a:t>
            </a:r>
            <a:r>
              <a:rPr lang="en-US" altLang="zh-CN" spc="-10" dirty="0">
                <a:ea typeface="+mn-ea"/>
                <a:cs typeface="+mn-ea"/>
                <a:sym typeface="+mn-lt"/>
              </a:rPr>
              <a:t>Search</a:t>
            </a:r>
          </a:p>
          <a:p>
            <a:endParaRPr lang="en-US" altLang="zh-CN" spc="-10" dirty="0">
              <a:ea typeface="+mn-ea"/>
              <a:cs typeface="+mn-ea"/>
              <a:sym typeface="+mn-lt"/>
            </a:endParaRPr>
          </a:p>
          <a:p>
            <a:endParaRPr lang="en-US" altLang="zh-CN" spc="-10" dirty="0">
              <a:ea typeface="+mn-ea"/>
              <a:cs typeface="+mn-ea"/>
              <a:sym typeface="+mn-lt"/>
            </a:endParaRPr>
          </a:p>
          <a:p>
            <a:endParaRPr lang="en-US" altLang="zh-CN" spc="-10" dirty="0">
              <a:ea typeface="+mn-ea"/>
              <a:cs typeface="+mn-ea"/>
              <a:sym typeface="+mn-lt"/>
            </a:endParaRPr>
          </a:p>
          <a:p>
            <a:endParaRPr lang="en-US" altLang="zh-CN" spc="-10" dirty="0">
              <a:ea typeface="+mn-ea"/>
              <a:cs typeface="+mn-ea"/>
              <a:sym typeface="+mn-lt"/>
            </a:endParaRPr>
          </a:p>
          <a:p>
            <a:endParaRPr lang="en-US" altLang="zh-CN" spc="-10" dirty="0">
              <a:ea typeface="+mn-ea"/>
              <a:cs typeface="+mn-ea"/>
              <a:sym typeface="+mn-lt"/>
            </a:endParaRPr>
          </a:p>
          <a:p>
            <a:pPr marL="184150" indent="-171450">
              <a:lnSpc>
                <a:spcPts val="2525"/>
              </a:lnSpc>
              <a:buFont typeface="Arial"/>
              <a:buChar char="•"/>
              <a:tabLst>
                <a:tab pos="184150" algn="l"/>
              </a:tabLst>
            </a:pPr>
            <a:r>
              <a:rPr lang="en-US" altLang="zh-CN" sz="2200" dirty="0">
                <a:ea typeface="+mn-ea"/>
                <a:cs typeface="+mn-ea"/>
                <a:sym typeface="+mn-lt"/>
              </a:rPr>
              <a:t>SL </a:t>
            </a:r>
            <a:r>
              <a:rPr lang="en-US" altLang="zh-CN" sz="2200" spc="-5" dirty="0">
                <a:ea typeface="+mn-ea"/>
                <a:cs typeface="+mn-ea"/>
                <a:sym typeface="+mn-lt"/>
              </a:rPr>
              <a:t>policy</a:t>
            </a:r>
            <a:r>
              <a:rPr lang="en-US" altLang="zh-CN" sz="2200" dirty="0">
                <a:ea typeface="+mn-ea"/>
                <a:cs typeface="+mn-ea"/>
                <a:sym typeface="+mn-lt"/>
              </a:rPr>
              <a:t> </a:t>
            </a:r>
            <a:r>
              <a:rPr lang="en-US" altLang="zh-CN" sz="2200" spc="-5" dirty="0">
                <a:ea typeface="+mn-ea"/>
                <a:cs typeface="+mn-ea"/>
                <a:sym typeface="+mn-lt"/>
              </a:rPr>
              <a:t>Network</a:t>
            </a:r>
            <a:endParaRPr lang="en-US" altLang="zh-CN" sz="2200" dirty="0">
              <a:ea typeface="+mn-ea"/>
              <a:cs typeface="+mn-ea"/>
              <a:sym typeface="+mn-lt"/>
            </a:endParaRPr>
          </a:p>
          <a:p>
            <a:pPr marL="527050" lvl="1" indent="-171450">
              <a:lnSpc>
                <a:spcPts val="2165"/>
              </a:lnSpc>
              <a:buFont typeface="Arial"/>
              <a:buChar char="•"/>
              <a:tabLst>
                <a:tab pos="527050" algn="l"/>
              </a:tabLst>
            </a:pPr>
            <a:r>
              <a:rPr lang="en-US" altLang="zh-CN" sz="1900" dirty="0">
                <a:ea typeface="+mn-ea"/>
                <a:cs typeface="+mn-ea"/>
                <a:sym typeface="+mn-lt"/>
              </a:rPr>
              <a:t>Prior </a:t>
            </a:r>
            <a:r>
              <a:rPr lang="en-US" altLang="zh-CN" sz="1900" spc="-10" dirty="0">
                <a:ea typeface="+mn-ea"/>
                <a:cs typeface="+mn-ea"/>
                <a:sym typeface="+mn-lt"/>
              </a:rPr>
              <a:t>search </a:t>
            </a:r>
            <a:r>
              <a:rPr lang="en-US" altLang="zh-CN" sz="1900" spc="-5" dirty="0">
                <a:ea typeface="+mn-ea"/>
                <a:cs typeface="+mn-ea"/>
                <a:sym typeface="+mn-lt"/>
              </a:rPr>
              <a:t>probability or</a:t>
            </a:r>
            <a:r>
              <a:rPr lang="en-US" altLang="zh-CN" sz="1900" spc="-10" dirty="0">
                <a:ea typeface="+mn-ea"/>
                <a:cs typeface="+mn-ea"/>
                <a:sym typeface="+mn-lt"/>
              </a:rPr>
              <a:t> </a:t>
            </a:r>
            <a:r>
              <a:rPr lang="en-US" altLang="zh-CN" sz="1900" spc="-5" dirty="0">
                <a:ea typeface="+mn-ea"/>
                <a:cs typeface="+mn-ea"/>
                <a:sym typeface="+mn-lt"/>
              </a:rPr>
              <a:t>potential</a:t>
            </a:r>
            <a:endParaRPr lang="en-US" altLang="zh-CN" sz="1900" dirty="0">
              <a:ea typeface="+mn-ea"/>
              <a:cs typeface="+mn-ea"/>
              <a:sym typeface="+mn-lt"/>
            </a:endParaRPr>
          </a:p>
          <a:p>
            <a:pPr marL="184150" indent="-171450">
              <a:lnSpc>
                <a:spcPts val="2465"/>
              </a:lnSpc>
              <a:spcBef>
                <a:spcPts val="15"/>
              </a:spcBef>
              <a:buFont typeface="Arial"/>
              <a:buChar char="•"/>
              <a:tabLst>
                <a:tab pos="184150" algn="l"/>
              </a:tabLst>
            </a:pPr>
            <a:r>
              <a:rPr lang="en-US" altLang="zh-CN" sz="2200" spc="-10" dirty="0">
                <a:ea typeface="+mn-ea"/>
                <a:cs typeface="+mn-ea"/>
                <a:sym typeface="+mn-lt"/>
              </a:rPr>
              <a:t>Rollout:</a:t>
            </a:r>
            <a:endParaRPr lang="en-US" altLang="zh-CN" sz="2200" dirty="0">
              <a:ea typeface="+mn-ea"/>
              <a:cs typeface="+mn-ea"/>
              <a:sym typeface="+mn-lt"/>
            </a:endParaRPr>
          </a:p>
          <a:p>
            <a:pPr marL="527050" lvl="1" indent="-171450">
              <a:lnSpc>
                <a:spcPts val="2105"/>
              </a:lnSpc>
              <a:buFont typeface="Arial"/>
              <a:buChar char="•"/>
              <a:tabLst>
                <a:tab pos="527050" algn="l"/>
              </a:tabLst>
            </a:pPr>
            <a:r>
              <a:rPr lang="en-US" altLang="zh-CN" sz="1900" spc="-5" dirty="0">
                <a:ea typeface="+mn-ea"/>
                <a:cs typeface="+mn-ea"/>
                <a:sym typeface="+mn-lt"/>
              </a:rPr>
              <a:t>combine </a:t>
            </a:r>
            <a:r>
              <a:rPr lang="en-US" altLang="zh-CN" sz="1900" dirty="0">
                <a:ea typeface="+mn-ea"/>
                <a:cs typeface="+mn-ea"/>
                <a:sym typeface="+mn-lt"/>
              </a:rPr>
              <a:t>with </a:t>
            </a:r>
            <a:r>
              <a:rPr lang="en-US" altLang="zh-CN" sz="1900" spc="-5" dirty="0">
                <a:ea typeface="+mn-ea"/>
                <a:cs typeface="+mn-ea"/>
                <a:sym typeface="+mn-lt"/>
              </a:rPr>
              <a:t>MCTS </a:t>
            </a:r>
            <a:r>
              <a:rPr lang="en-US" altLang="zh-CN" sz="1900" spc="-20" dirty="0">
                <a:ea typeface="+mn-ea"/>
                <a:cs typeface="+mn-ea"/>
                <a:sym typeface="+mn-lt"/>
              </a:rPr>
              <a:t>for </a:t>
            </a:r>
            <a:r>
              <a:rPr lang="en-US" altLang="zh-CN" sz="1900" spc="-5" dirty="0">
                <a:ea typeface="+mn-ea"/>
                <a:cs typeface="+mn-ea"/>
                <a:sym typeface="+mn-lt"/>
              </a:rPr>
              <a:t>quick simulation on leaf node</a:t>
            </a:r>
            <a:endParaRPr lang="en-US" altLang="zh-CN" sz="1900" dirty="0">
              <a:ea typeface="+mn-ea"/>
              <a:cs typeface="+mn-ea"/>
              <a:sym typeface="+mn-lt"/>
            </a:endParaRPr>
          </a:p>
          <a:p>
            <a:pPr marL="184150" indent="-171450">
              <a:lnSpc>
                <a:spcPts val="2515"/>
              </a:lnSpc>
              <a:spcBef>
                <a:spcPts val="35"/>
              </a:spcBef>
              <a:buFont typeface="Arial"/>
              <a:buChar char="•"/>
              <a:tabLst>
                <a:tab pos="184150" algn="l"/>
              </a:tabLst>
            </a:pPr>
            <a:r>
              <a:rPr lang="en-US" altLang="zh-CN" sz="2200" spc="-30" dirty="0">
                <a:ea typeface="+mn-ea"/>
                <a:cs typeface="+mn-ea"/>
                <a:sym typeface="+mn-lt"/>
              </a:rPr>
              <a:t>Value</a:t>
            </a:r>
            <a:r>
              <a:rPr lang="en-US" altLang="zh-CN" sz="2200" dirty="0">
                <a:ea typeface="+mn-ea"/>
                <a:cs typeface="+mn-ea"/>
                <a:sym typeface="+mn-lt"/>
              </a:rPr>
              <a:t> </a:t>
            </a:r>
            <a:r>
              <a:rPr lang="en-US" altLang="zh-CN" sz="2200" spc="-5" dirty="0">
                <a:ea typeface="+mn-ea"/>
                <a:cs typeface="+mn-ea"/>
                <a:sym typeface="+mn-lt"/>
              </a:rPr>
              <a:t>Network:</a:t>
            </a:r>
            <a:endParaRPr lang="en-US" altLang="zh-CN" sz="2200" dirty="0">
              <a:ea typeface="+mn-ea"/>
              <a:cs typeface="+mn-ea"/>
              <a:sym typeface="+mn-lt"/>
            </a:endParaRPr>
          </a:p>
          <a:p>
            <a:pPr marL="527050" lvl="1" indent="-171450">
              <a:lnSpc>
                <a:spcPts val="2155"/>
              </a:lnSpc>
              <a:buFont typeface="Arial"/>
              <a:buChar char="•"/>
              <a:tabLst>
                <a:tab pos="527050" algn="l"/>
              </a:tabLst>
            </a:pPr>
            <a:r>
              <a:rPr lang="en-US" altLang="zh-CN" sz="1900" dirty="0">
                <a:ea typeface="+mn-ea"/>
                <a:cs typeface="+mn-ea"/>
                <a:sym typeface="+mn-lt"/>
              </a:rPr>
              <a:t>Build the </a:t>
            </a:r>
            <a:r>
              <a:rPr lang="en-US" altLang="zh-CN" sz="1900" spc="-5" dirty="0">
                <a:ea typeface="+mn-ea"/>
                <a:cs typeface="+mn-ea"/>
                <a:sym typeface="+mn-lt"/>
              </a:rPr>
              <a:t>Global </a:t>
            </a:r>
            <a:r>
              <a:rPr lang="en-US" altLang="zh-CN" sz="1900" spc="-10" dirty="0">
                <a:ea typeface="+mn-ea"/>
                <a:cs typeface="+mn-ea"/>
                <a:sym typeface="+mn-lt"/>
              </a:rPr>
              <a:t>feeling </a:t>
            </a:r>
            <a:r>
              <a:rPr lang="en-US" altLang="zh-CN" sz="1900" spc="-5" dirty="0">
                <a:ea typeface="+mn-ea"/>
                <a:cs typeface="+mn-ea"/>
                <a:sym typeface="+mn-lt"/>
              </a:rPr>
              <a:t>on </a:t>
            </a:r>
            <a:r>
              <a:rPr lang="en-US" altLang="zh-CN" sz="1900" dirty="0">
                <a:ea typeface="+mn-ea"/>
                <a:cs typeface="+mn-ea"/>
                <a:sym typeface="+mn-lt"/>
              </a:rPr>
              <a:t>the </a:t>
            </a:r>
            <a:r>
              <a:rPr lang="en-US" altLang="zh-CN" sz="1900" spc="-5" dirty="0">
                <a:ea typeface="+mn-ea"/>
                <a:cs typeface="+mn-ea"/>
                <a:sym typeface="+mn-lt"/>
              </a:rPr>
              <a:t>leaf node situation</a:t>
            </a:r>
            <a:endParaRPr lang="en-US" altLang="zh-CN" dirty="0">
              <a:ea typeface="+mn-ea"/>
              <a:cs typeface="+mn-ea"/>
              <a:sym typeface="+mn-lt"/>
            </a:endParaRPr>
          </a:p>
          <a:p>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69</a:t>
            </a:fld>
            <a:endParaRPr lang="zh-CN" altLang="en-US">
              <a:cs typeface="+mn-ea"/>
              <a:sym typeface="+mn-lt"/>
            </a:endParaRPr>
          </a:p>
        </p:txBody>
      </p:sp>
      <p:sp>
        <p:nvSpPr>
          <p:cNvPr id="7" name="object 6">
            <a:extLst>
              <a:ext uri="{FF2B5EF4-FFF2-40B4-BE49-F238E27FC236}">
                <a16:creationId xmlns:a16="http://schemas.microsoft.com/office/drawing/2014/main" id="{8B1F3861-D308-4356-9E52-5859122394F7}"/>
              </a:ext>
            </a:extLst>
          </p:cNvPr>
          <p:cNvSpPr/>
          <p:nvPr/>
        </p:nvSpPr>
        <p:spPr>
          <a:xfrm>
            <a:off x="2266447" y="1964681"/>
            <a:ext cx="4603276" cy="2107061"/>
          </a:xfrm>
          <a:prstGeom prst="rect">
            <a:avLst/>
          </a:prstGeom>
          <a:blipFill>
            <a:blip r:embed="rId3" cstate="print"/>
            <a:stretch>
              <a:fillRect/>
            </a:stretch>
          </a:blipFill>
        </p:spPr>
        <p:txBody>
          <a:bodyPr wrap="square" lIns="0" tIns="0" rIns="0" bIns="0" rtlCol="0"/>
          <a:lstStyle/>
          <a:p>
            <a:endParaRPr>
              <a:cs typeface="+mn-ea"/>
              <a:sym typeface="+mn-lt"/>
            </a:endParaRPr>
          </a:p>
        </p:txBody>
      </p:sp>
    </p:spTree>
    <p:extLst>
      <p:ext uri="{BB962C8B-B14F-4D97-AF65-F5344CB8AC3E}">
        <p14:creationId xmlns:p14="http://schemas.microsoft.com/office/powerpoint/2010/main" val="306191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628650" y="365127"/>
            <a:ext cx="8175381" cy="604383"/>
          </a:xfrm>
        </p:spPr>
        <p:txBody>
          <a:bodyPr/>
          <a:lstStyle/>
          <a:p>
            <a:r>
              <a:rPr lang="en-US" altLang="zh-CN" sz="3600" spc="-40" dirty="0">
                <a:ea typeface="+mn-ea"/>
                <a:cs typeface="+mn-ea"/>
                <a:sym typeface="+mn-lt"/>
              </a:rPr>
              <a:t>Standard </a:t>
            </a:r>
            <a:r>
              <a:rPr lang="en-US" altLang="zh-CN" sz="3600" spc="-35" dirty="0">
                <a:ea typeface="+mn-ea"/>
                <a:cs typeface="+mn-ea"/>
                <a:sym typeface="+mn-lt"/>
              </a:rPr>
              <a:t>“Feed-Forward” </a:t>
            </a:r>
            <a:r>
              <a:rPr lang="en-US" altLang="zh-CN" sz="3600" spc="-40" dirty="0">
                <a:ea typeface="+mn-ea"/>
                <a:cs typeface="+mn-ea"/>
                <a:sym typeface="+mn-lt"/>
              </a:rPr>
              <a:t>Neural</a:t>
            </a:r>
            <a:r>
              <a:rPr lang="en-US" altLang="zh-CN" sz="3600" spc="60" dirty="0">
                <a:ea typeface="+mn-ea"/>
                <a:cs typeface="+mn-ea"/>
                <a:sym typeface="+mn-lt"/>
              </a:rPr>
              <a:t> </a:t>
            </a:r>
            <a:r>
              <a:rPr lang="en-US" altLang="zh-CN" sz="3600" spc="-40" dirty="0">
                <a:ea typeface="+mn-ea"/>
                <a:cs typeface="+mn-ea"/>
                <a:sym typeface="+mn-lt"/>
              </a:rPr>
              <a:t>Network</a:t>
            </a:r>
            <a:endParaRPr lang="zh-CN" altLang="en-US" sz="3600"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7</a:t>
            </a:fld>
            <a:endParaRPr lang="zh-CN" altLang="en-US">
              <a:cs typeface="+mn-ea"/>
              <a:sym typeface="+mn-lt"/>
            </a:endParaRPr>
          </a:p>
        </p:txBody>
      </p:sp>
      <p:sp>
        <p:nvSpPr>
          <p:cNvPr id="11" name="object 4">
            <a:extLst>
              <a:ext uri="{FF2B5EF4-FFF2-40B4-BE49-F238E27FC236}">
                <a16:creationId xmlns:a16="http://schemas.microsoft.com/office/drawing/2014/main" id="{253B2BFF-33BC-4882-890A-201D9B1684B1}"/>
              </a:ext>
            </a:extLst>
          </p:cNvPr>
          <p:cNvSpPr/>
          <p:nvPr/>
        </p:nvSpPr>
        <p:spPr>
          <a:xfrm>
            <a:off x="222504" y="2095572"/>
            <a:ext cx="1121664" cy="3549871"/>
          </a:xfrm>
          <a:prstGeom prst="rect">
            <a:avLst/>
          </a:prstGeom>
          <a:blipFill>
            <a:blip r:embed="rId2" cstate="print"/>
            <a:stretch>
              <a:fillRect r="-675544"/>
            </a:stretch>
          </a:blipFill>
        </p:spPr>
        <p:txBody>
          <a:bodyPr wrap="square" lIns="0" tIns="0" rIns="0" bIns="0" rtlCol="0"/>
          <a:lstStyle/>
          <a:p>
            <a:endParaRPr dirty="0">
              <a:cs typeface="+mn-ea"/>
              <a:sym typeface="+mn-lt"/>
            </a:endParaRPr>
          </a:p>
        </p:txBody>
      </p:sp>
    </p:spTree>
    <p:extLst>
      <p:ext uri="{BB962C8B-B14F-4D97-AF65-F5344CB8AC3E}">
        <p14:creationId xmlns:p14="http://schemas.microsoft.com/office/powerpoint/2010/main" val="205834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70</a:t>
            </a:fld>
            <a:endParaRPr lang="zh-CN" altLang="en-US">
              <a:cs typeface="+mn-ea"/>
              <a:sym typeface="+mn-lt"/>
            </a:endParaRPr>
          </a:p>
        </p:txBody>
      </p:sp>
      <p:sp>
        <p:nvSpPr>
          <p:cNvPr id="8" name="object 4">
            <a:extLst>
              <a:ext uri="{FF2B5EF4-FFF2-40B4-BE49-F238E27FC236}">
                <a16:creationId xmlns:a16="http://schemas.microsoft.com/office/drawing/2014/main" id="{0CE672A3-EC62-47FD-A53E-E39D4C0B98BB}"/>
              </a:ext>
            </a:extLst>
          </p:cNvPr>
          <p:cNvSpPr/>
          <p:nvPr/>
        </p:nvSpPr>
        <p:spPr>
          <a:xfrm>
            <a:off x="240984" y="476464"/>
            <a:ext cx="8274366" cy="5717502"/>
          </a:xfrm>
          <a:prstGeom prst="rect">
            <a:avLst/>
          </a:prstGeom>
          <a:blipFill>
            <a:blip r:embed="rId2" cstate="print"/>
            <a:stretch>
              <a:fillRect/>
            </a:stretch>
          </a:blipFill>
        </p:spPr>
        <p:txBody>
          <a:bodyPr wrap="square" lIns="0" tIns="0" rIns="0" bIns="0" rtlCol="0"/>
          <a:lstStyle/>
          <a:p>
            <a:endParaRPr>
              <a:cs typeface="+mn-ea"/>
              <a:sym typeface="+mn-lt"/>
            </a:endParaRPr>
          </a:p>
        </p:txBody>
      </p:sp>
    </p:spTree>
    <p:extLst>
      <p:ext uri="{BB962C8B-B14F-4D97-AF65-F5344CB8AC3E}">
        <p14:creationId xmlns:p14="http://schemas.microsoft.com/office/powerpoint/2010/main" val="5672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71</a:t>
            </a:fld>
            <a:endParaRPr lang="zh-CN" altLang="en-US">
              <a:cs typeface="+mn-ea"/>
              <a:sym typeface="+mn-lt"/>
            </a:endParaRPr>
          </a:p>
        </p:txBody>
      </p:sp>
      <p:sp>
        <p:nvSpPr>
          <p:cNvPr id="7" name="object 4">
            <a:extLst>
              <a:ext uri="{FF2B5EF4-FFF2-40B4-BE49-F238E27FC236}">
                <a16:creationId xmlns:a16="http://schemas.microsoft.com/office/drawing/2014/main" id="{ABA9B655-40C2-4F89-9008-D21062C73E76}"/>
              </a:ext>
            </a:extLst>
          </p:cNvPr>
          <p:cNvSpPr/>
          <p:nvPr/>
        </p:nvSpPr>
        <p:spPr>
          <a:xfrm>
            <a:off x="351692" y="565123"/>
            <a:ext cx="8205176" cy="5495707"/>
          </a:xfrm>
          <a:prstGeom prst="rect">
            <a:avLst/>
          </a:prstGeom>
          <a:blipFill>
            <a:blip r:embed="rId2" cstate="print"/>
            <a:stretch>
              <a:fillRect/>
            </a:stretch>
          </a:blipFill>
        </p:spPr>
        <p:txBody>
          <a:bodyPr wrap="square" lIns="0" tIns="0" rIns="0" bIns="0" rtlCol="0"/>
          <a:lstStyle/>
          <a:p>
            <a:endParaRPr>
              <a:cs typeface="+mn-ea"/>
              <a:sym typeface="+mn-lt"/>
            </a:endParaRPr>
          </a:p>
        </p:txBody>
      </p:sp>
    </p:spTree>
    <p:extLst>
      <p:ext uri="{BB962C8B-B14F-4D97-AF65-F5344CB8AC3E}">
        <p14:creationId xmlns:p14="http://schemas.microsoft.com/office/powerpoint/2010/main" val="137713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Today:</a:t>
            </a:r>
            <a:r>
              <a:rPr lang="zh-CN" altLang="en-US" dirty="0">
                <a:ea typeface="+mn-ea"/>
                <a:cs typeface="+mn-ea"/>
                <a:sym typeface="+mn-lt"/>
              </a:rPr>
              <a:t> </a:t>
            </a:r>
            <a:r>
              <a:rPr lang="en-US" altLang="zh-CN" dirty="0">
                <a:ea typeface="+mn-ea"/>
                <a:cs typeface="+mn-ea"/>
                <a:sym typeface="+mn-lt"/>
              </a:rPr>
              <a:t>Deep Learning</a:t>
            </a:r>
            <a:endParaRPr lang="zh-CN" altLang="en-US" dirty="0">
              <a:ea typeface="+mn-ea"/>
              <a:cs typeface="+mn-ea"/>
              <a:sym typeface="+mn-lt"/>
            </a:endParaRPr>
          </a:p>
        </p:txBody>
      </p:sp>
      <p:sp>
        <p:nvSpPr>
          <p:cNvPr id="3" name="内容占位符 2"/>
          <p:cNvSpPr>
            <a:spLocks noGrp="1"/>
          </p:cNvSpPr>
          <p:nvPr>
            <p:ph idx="1"/>
          </p:nvPr>
        </p:nvSpPr>
        <p:spPr>
          <a:xfrm>
            <a:off x="628650" y="1478522"/>
            <a:ext cx="7886700" cy="4750828"/>
          </a:xfrm>
        </p:spPr>
        <p:txBody>
          <a:bodyPr>
            <a:normAutofit fontScale="92500"/>
          </a:bodyPr>
          <a:lstStyle/>
          <a:p>
            <a:r>
              <a:rPr lang="en-US" altLang="zh-CN" spc="-40" dirty="0">
                <a:cs typeface="+mn-ea"/>
                <a:sym typeface="+mn-lt"/>
              </a:rPr>
              <a:t>Recurrent Neural Networks</a:t>
            </a:r>
          </a:p>
          <a:p>
            <a:r>
              <a:rPr lang="en-US" altLang="zh-CN" spc="-40" dirty="0">
                <a:cs typeface="+mn-ea"/>
                <a:sym typeface="+mn-lt"/>
              </a:rPr>
              <a:t>Extra:</a:t>
            </a:r>
          </a:p>
          <a:p>
            <a:pPr lvl="1"/>
            <a:r>
              <a:rPr lang="en-US" altLang="zh-CN" spc="-40" dirty="0">
                <a:cs typeface="+mn-ea"/>
                <a:sym typeface="+mn-lt"/>
              </a:rPr>
              <a:t>Neural </a:t>
            </a:r>
            <a:r>
              <a:rPr lang="en-US" altLang="zh-CN" spc="-30" dirty="0">
                <a:cs typeface="+mn-ea"/>
                <a:sym typeface="+mn-lt"/>
              </a:rPr>
              <a:t>Architectures </a:t>
            </a:r>
            <a:r>
              <a:rPr lang="en-US" altLang="zh-CN" spc="-35" dirty="0">
                <a:cs typeface="+mn-ea"/>
                <a:sym typeface="+mn-lt"/>
              </a:rPr>
              <a:t>with</a:t>
            </a:r>
            <a:r>
              <a:rPr lang="en-US" altLang="zh-CN" spc="10" dirty="0">
                <a:cs typeface="+mn-ea"/>
                <a:sym typeface="+mn-lt"/>
              </a:rPr>
              <a:t> </a:t>
            </a:r>
            <a:r>
              <a:rPr lang="en-US" altLang="zh-CN" spc="-25" dirty="0">
                <a:cs typeface="+mn-ea"/>
                <a:sym typeface="+mn-lt"/>
              </a:rPr>
              <a:t>Memory</a:t>
            </a:r>
          </a:p>
          <a:p>
            <a:pPr lvl="1"/>
            <a:r>
              <a:rPr lang="en-US" altLang="zh-CN" dirty="0">
                <a:cs typeface="+mn-ea"/>
                <a:sym typeface="+mn-lt"/>
              </a:rPr>
              <a:t>Learning to Optimize / Learning to Search DNN architecture</a:t>
            </a:r>
          </a:p>
          <a:p>
            <a:pPr lvl="1"/>
            <a:r>
              <a:rPr lang="en-US" altLang="zh-CN" dirty="0">
                <a:cs typeface="+mn-ea"/>
                <a:sym typeface="+mn-lt"/>
              </a:rPr>
              <a:t> Layer-wise </a:t>
            </a:r>
            <a:r>
              <a:rPr lang="en-US" altLang="zh-CN" dirty="0" err="1">
                <a:cs typeface="+mn-ea"/>
                <a:sym typeface="+mn-lt"/>
              </a:rPr>
              <a:t>pretraining</a:t>
            </a:r>
            <a:r>
              <a:rPr lang="en-US" altLang="zh-CN" dirty="0">
                <a:cs typeface="+mn-ea"/>
                <a:sym typeface="+mn-lt"/>
              </a:rPr>
              <a:t> / Auto-Encoder</a:t>
            </a:r>
          </a:p>
          <a:p>
            <a:pPr lvl="1"/>
            <a:r>
              <a:rPr lang="en-US" altLang="zh-CN" dirty="0">
                <a:cs typeface="+mn-ea"/>
                <a:sym typeface="+mn-lt"/>
              </a:rPr>
              <a:t>Learning to Learn </a:t>
            </a:r>
          </a:p>
          <a:p>
            <a:pPr lvl="1"/>
            <a:r>
              <a:rPr lang="en-US" altLang="zh-CN" dirty="0">
                <a:cs typeface="+mn-ea"/>
                <a:sym typeface="+mn-lt"/>
              </a:rPr>
              <a:t>Variants of Input</a:t>
            </a:r>
          </a:p>
          <a:p>
            <a:pPr lvl="1"/>
            <a:r>
              <a:rPr lang="en-US" altLang="zh-CN" dirty="0">
                <a:cs typeface="+mn-ea"/>
                <a:sym typeface="+mn-lt"/>
              </a:rPr>
              <a:t>Tasks in the form of Symbolic input/ outputs / Program Induction </a:t>
            </a:r>
          </a:p>
          <a:p>
            <a:pPr lvl="1"/>
            <a:r>
              <a:rPr lang="en-US" altLang="zh-CN" dirty="0">
                <a:cs typeface="+mn-ea"/>
                <a:sym typeface="+mn-lt"/>
              </a:rPr>
              <a:t>Generative Adversarial Networks (GAN)</a:t>
            </a:r>
          </a:p>
          <a:p>
            <a:pPr lvl="1"/>
            <a:r>
              <a:rPr lang="en-US" altLang="zh-CN" dirty="0">
                <a:cs typeface="+mn-ea"/>
                <a:sym typeface="+mn-lt"/>
              </a:rPr>
              <a:t>Deep Generative Models: Autoregressive Kind</a:t>
            </a:r>
          </a:p>
          <a:p>
            <a:pPr lvl="1"/>
            <a:r>
              <a:rPr lang="en-US" altLang="zh-CN" dirty="0">
                <a:cs typeface="+mn-ea"/>
                <a:sym typeface="+mn-lt"/>
              </a:rPr>
              <a:t>Deep Reinforcement Learning</a:t>
            </a:r>
          </a:p>
          <a:p>
            <a:pPr lvl="1"/>
            <a:r>
              <a:rPr lang="en-US" altLang="zh-CN" dirty="0">
                <a:cs typeface="+mn-ea"/>
                <a:sym typeface="+mn-lt"/>
              </a:rPr>
              <a:t>Robustness / Trustworthiness / Understand / Verify /  Test / Evade / Detect Bias / Protect  DNN</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72</a:t>
            </a:fld>
            <a:endParaRPr lang="zh-CN" altLang="en-US" dirty="0">
              <a:cs typeface="+mn-ea"/>
              <a:sym typeface="+mn-lt"/>
            </a:endParaRPr>
          </a:p>
        </p:txBody>
      </p:sp>
      <p:sp>
        <p:nvSpPr>
          <p:cNvPr id="7" name="箭头: 右 6">
            <a:extLst>
              <a:ext uri="{FF2B5EF4-FFF2-40B4-BE49-F238E27FC236}">
                <a16:creationId xmlns:a16="http://schemas.microsoft.com/office/drawing/2014/main" id="{17E21740-1296-4C4F-B4D6-E91B709EFF01}"/>
              </a:ext>
            </a:extLst>
          </p:cNvPr>
          <p:cNvSpPr/>
          <p:nvPr/>
        </p:nvSpPr>
        <p:spPr>
          <a:xfrm>
            <a:off x="628650" y="5553189"/>
            <a:ext cx="474134" cy="36512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spTree>
    <p:extLst>
      <p:ext uri="{BB962C8B-B14F-4D97-AF65-F5344CB8AC3E}">
        <p14:creationId xmlns:p14="http://schemas.microsoft.com/office/powerpoint/2010/main" val="399005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5FE63FF-A267-48A5-B0EE-6FAAE0EC668A}"/>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C5BF3736-1AA7-41F9-B118-2432E7B3EC2E}"/>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0F0364DC-F1C8-45E8-B902-88CD7F0FBAD5}"/>
              </a:ext>
            </a:extLst>
          </p:cNvPr>
          <p:cNvSpPr>
            <a:spLocks noGrp="1"/>
          </p:cNvSpPr>
          <p:nvPr>
            <p:ph type="sldNum" sz="quarter" idx="12"/>
          </p:nvPr>
        </p:nvSpPr>
        <p:spPr/>
        <p:txBody>
          <a:bodyPr/>
          <a:lstStyle/>
          <a:p>
            <a:fld id="{5E1FB758-60BF-4E88-A44B-832C9297871E}" type="slidenum">
              <a:rPr lang="zh-CN" altLang="en-US" smtClean="0">
                <a:cs typeface="+mn-ea"/>
                <a:sym typeface="+mn-lt"/>
              </a:rPr>
              <a:t>73</a:t>
            </a:fld>
            <a:endParaRPr lang="zh-CN" altLang="en-US">
              <a:cs typeface="+mn-ea"/>
              <a:sym typeface="+mn-lt"/>
            </a:endParaRPr>
          </a:p>
        </p:txBody>
      </p:sp>
      <p:pic>
        <p:nvPicPr>
          <p:cNvPr id="7" name="图片 6">
            <a:extLst>
              <a:ext uri="{FF2B5EF4-FFF2-40B4-BE49-F238E27FC236}">
                <a16:creationId xmlns:a16="http://schemas.microsoft.com/office/drawing/2014/main" id="{5219659A-EAFE-47E7-AF43-C80EA994984F}"/>
              </a:ext>
            </a:extLst>
          </p:cNvPr>
          <p:cNvPicPr>
            <a:picLocks noChangeAspect="1"/>
          </p:cNvPicPr>
          <p:nvPr/>
        </p:nvPicPr>
        <p:blipFill>
          <a:blip r:embed="rId2"/>
          <a:stretch>
            <a:fillRect/>
          </a:stretch>
        </p:blipFill>
        <p:spPr>
          <a:xfrm>
            <a:off x="1118686" y="412236"/>
            <a:ext cx="6508044" cy="5944115"/>
          </a:xfrm>
          <a:prstGeom prst="rect">
            <a:avLst/>
          </a:prstGeom>
        </p:spPr>
      </p:pic>
    </p:spTree>
    <p:extLst>
      <p:ext uri="{BB962C8B-B14F-4D97-AF65-F5344CB8AC3E}">
        <p14:creationId xmlns:p14="http://schemas.microsoft.com/office/powerpoint/2010/main" val="3282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519479" y="420446"/>
            <a:ext cx="8105042" cy="619611"/>
          </a:xfrm>
        </p:spPr>
        <p:txBody>
          <a:bodyPr/>
          <a:lstStyle/>
          <a:p>
            <a:r>
              <a:rPr lang="en-US" altLang="zh-CN" sz="3600" dirty="0">
                <a:ea typeface="+mn-ea"/>
                <a:cs typeface="+mn-ea"/>
                <a:sym typeface="+mn-lt"/>
              </a:rPr>
              <a:t>Evade DNN, e.g. Adversarial Examples (AE)</a:t>
            </a:r>
            <a:endParaRPr lang="zh-CN" altLang="en-US" sz="3600"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74</a:t>
            </a:fld>
            <a:endParaRPr lang="zh-CN" altLang="en-US">
              <a:cs typeface="+mn-ea"/>
              <a:sym typeface="+mn-lt"/>
            </a:endParaRPr>
          </a:p>
        </p:txBody>
      </p:sp>
      <p:pic>
        <p:nvPicPr>
          <p:cNvPr id="3" name="图片 2">
            <a:extLst>
              <a:ext uri="{FF2B5EF4-FFF2-40B4-BE49-F238E27FC236}">
                <a16:creationId xmlns:a16="http://schemas.microsoft.com/office/drawing/2014/main" id="{CA6E1D1E-E860-432B-8BC6-519C9D5F3150}"/>
              </a:ext>
            </a:extLst>
          </p:cNvPr>
          <p:cNvPicPr>
            <a:picLocks noChangeAspect="1"/>
          </p:cNvPicPr>
          <p:nvPr/>
        </p:nvPicPr>
        <p:blipFill>
          <a:blip r:embed="rId2"/>
          <a:stretch>
            <a:fillRect/>
          </a:stretch>
        </p:blipFill>
        <p:spPr>
          <a:xfrm>
            <a:off x="410308" y="1319988"/>
            <a:ext cx="8323384" cy="3706276"/>
          </a:xfrm>
          <a:prstGeom prst="rect">
            <a:avLst/>
          </a:prstGeom>
        </p:spPr>
      </p:pic>
      <p:sp>
        <p:nvSpPr>
          <p:cNvPr id="7" name="矩形 6">
            <a:extLst>
              <a:ext uri="{FF2B5EF4-FFF2-40B4-BE49-F238E27FC236}">
                <a16:creationId xmlns:a16="http://schemas.microsoft.com/office/drawing/2014/main" id="{357010D4-C615-40F6-85ED-A55B1E90FB58}"/>
              </a:ext>
            </a:extLst>
          </p:cNvPr>
          <p:cNvSpPr/>
          <p:nvPr/>
        </p:nvSpPr>
        <p:spPr>
          <a:xfrm>
            <a:off x="4935415" y="5587401"/>
            <a:ext cx="4798402" cy="923330"/>
          </a:xfrm>
          <a:prstGeom prst="rect">
            <a:avLst/>
          </a:prstGeom>
        </p:spPr>
        <p:txBody>
          <a:bodyPr wrap="square">
            <a:spAutoFit/>
          </a:bodyPr>
          <a:lstStyle/>
          <a:p>
            <a:r>
              <a:rPr lang="zh-CN" altLang="en-US" dirty="0">
                <a:cs typeface="+mn-ea"/>
                <a:sym typeface="+mn-lt"/>
              </a:rPr>
              <a:t>Example from: Ian J. Goodfellow,Jonathon Shlens,Christian Szegedy. Explaining and Harnessing Adversarial Examples. ICLR 2015.</a:t>
            </a:r>
          </a:p>
        </p:txBody>
      </p:sp>
    </p:spTree>
    <p:extLst>
      <p:ext uri="{BB962C8B-B14F-4D97-AF65-F5344CB8AC3E}">
        <p14:creationId xmlns:p14="http://schemas.microsoft.com/office/powerpoint/2010/main" val="82392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75</a:t>
            </a:fld>
            <a:endParaRPr lang="zh-CN" altLang="en-US">
              <a:cs typeface="+mn-ea"/>
              <a:sym typeface="+mn-lt"/>
            </a:endParaRPr>
          </a:p>
        </p:txBody>
      </p:sp>
      <p:sp>
        <p:nvSpPr>
          <p:cNvPr id="7" name="标题 1">
            <a:extLst>
              <a:ext uri="{FF2B5EF4-FFF2-40B4-BE49-F238E27FC236}">
                <a16:creationId xmlns:a16="http://schemas.microsoft.com/office/drawing/2014/main" id="{C318936D-8AF1-4154-92D9-5E064114877D}"/>
              </a:ext>
            </a:extLst>
          </p:cNvPr>
          <p:cNvSpPr>
            <a:spLocks noGrp="1"/>
          </p:cNvSpPr>
          <p:nvPr>
            <p:ph type="title"/>
          </p:nvPr>
        </p:nvSpPr>
        <p:spPr>
          <a:xfrm>
            <a:off x="519479" y="420446"/>
            <a:ext cx="8105042" cy="619611"/>
          </a:xfrm>
        </p:spPr>
        <p:txBody>
          <a:bodyPr/>
          <a:lstStyle/>
          <a:p>
            <a:r>
              <a:rPr lang="en-US" altLang="zh-CN" sz="3600" dirty="0">
                <a:ea typeface="+mn-ea"/>
                <a:cs typeface="+mn-ea"/>
                <a:sym typeface="+mn-lt"/>
              </a:rPr>
              <a:t>Evade DNN, e.g. Adversarial Examples (AE)</a:t>
            </a:r>
            <a:endParaRPr lang="zh-CN" altLang="en-US" sz="3600" dirty="0">
              <a:ea typeface="+mn-ea"/>
              <a:cs typeface="+mn-ea"/>
              <a:sym typeface="+mn-lt"/>
            </a:endParaRPr>
          </a:p>
        </p:txBody>
      </p:sp>
      <p:pic>
        <p:nvPicPr>
          <p:cNvPr id="8" name="图片 7">
            <a:extLst>
              <a:ext uri="{FF2B5EF4-FFF2-40B4-BE49-F238E27FC236}">
                <a16:creationId xmlns:a16="http://schemas.microsoft.com/office/drawing/2014/main" id="{732603F5-C63F-428C-8E89-3A5F9D88FE75}"/>
              </a:ext>
            </a:extLst>
          </p:cNvPr>
          <p:cNvPicPr>
            <a:picLocks noChangeAspect="1"/>
          </p:cNvPicPr>
          <p:nvPr/>
        </p:nvPicPr>
        <p:blipFill>
          <a:blip r:embed="rId2"/>
          <a:stretch>
            <a:fillRect/>
          </a:stretch>
        </p:blipFill>
        <p:spPr>
          <a:xfrm>
            <a:off x="1657350" y="1266230"/>
            <a:ext cx="5816437" cy="5090121"/>
          </a:xfrm>
          <a:prstGeom prst="rect">
            <a:avLst/>
          </a:prstGeom>
        </p:spPr>
      </p:pic>
    </p:spTree>
    <p:extLst>
      <p:ext uri="{BB962C8B-B14F-4D97-AF65-F5344CB8AC3E}">
        <p14:creationId xmlns:p14="http://schemas.microsoft.com/office/powerpoint/2010/main" val="171211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err="1">
                <a:ea typeface="+mn-ea"/>
                <a:cs typeface="+mn-ea"/>
                <a:sym typeface="+mn-lt"/>
              </a:rPr>
              <a:t>BreakingCNNs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76</a:t>
            </a:fld>
            <a:endParaRPr lang="zh-CN" altLang="en-US">
              <a:cs typeface="+mn-ea"/>
              <a:sym typeface="+mn-lt"/>
            </a:endParaRPr>
          </a:p>
        </p:txBody>
      </p:sp>
      <p:pic>
        <p:nvPicPr>
          <p:cNvPr id="7" name="图片 6">
            <a:extLst>
              <a:ext uri="{FF2B5EF4-FFF2-40B4-BE49-F238E27FC236}">
                <a16:creationId xmlns:a16="http://schemas.microsoft.com/office/drawing/2014/main" id="{BEDCB4CC-8FAB-44E3-B094-3C8968EC9C89}"/>
              </a:ext>
            </a:extLst>
          </p:cNvPr>
          <p:cNvPicPr>
            <a:picLocks noChangeAspect="1"/>
          </p:cNvPicPr>
          <p:nvPr/>
        </p:nvPicPr>
        <p:blipFill>
          <a:blip r:embed="rId2"/>
          <a:stretch>
            <a:fillRect/>
          </a:stretch>
        </p:blipFill>
        <p:spPr>
          <a:xfrm>
            <a:off x="300590" y="1190600"/>
            <a:ext cx="8321723" cy="4925389"/>
          </a:xfrm>
          <a:prstGeom prst="rect">
            <a:avLst/>
          </a:prstGeom>
        </p:spPr>
      </p:pic>
      <p:sp>
        <p:nvSpPr>
          <p:cNvPr id="8" name="矩形 7">
            <a:extLst>
              <a:ext uri="{FF2B5EF4-FFF2-40B4-BE49-F238E27FC236}">
                <a16:creationId xmlns:a16="http://schemas.microsoft.com/office/drawing/2014/main" id="{9063CDBD-7829-47B4-B6EC-7BFC592F0677}"/>
              </a:ext>
            </a:extLst>
          </p:cNvPr>
          <p:cNvSpPr/>
          <p:nvPr/>
        </p:nvSpPr>
        <p:spPr>
          <a:xfrm>
            <a:off x="2886075" y="6115989"/>
            <a:ext cx="6457950" cy="369332"/>
          </a:xfrm>
          <a:prstGeom prst="rect">
            <a:avLst/>
          </a:prstGeom>
        </p:spPr>
        <p:txBody>
          <a:bodyPr wrap="square">
            <a:spAutoFit/>
          </a:bodyPr>
          <a:lstStyle/>
          <a:p>
            <a:r>
              <a:rPr lang="zh-CN" altLang="en-US" dirty="0">
                <a:cs typeface="+mn-ea"/>
                <a:sym typeface="+mn-lt"/>
              </a:rPr>
              <a:t>Intriguing properties of neural networks [Szegedy ICLR 2014</a:t>
            </a:r>
            <a:r>
              <a:rPr lang="en-US" altLang="zh-CN" dirty="0">
                <a:cs typeface="+mn-ea"/>
                <a:sym typeface="+mn-lt"/>
              </a:rPr>
              <a:t>]</a:t>
            </a:r>
            <a:endParaRPr lang="zh-CN" altLang="en-US" dirty="0">
              <a:cs typeface="+mn-ea"/>
              <a:sym typeface="+mn-lt"/>
            </a:endParaRPr>
          </a:p>
        </p:txBody>
      </p:sp>
    </p:spTree>
    <p:extLst>
      <p:ext uri="{BB962C8B-B14F-4D97-AF65-F5344CB8AC3E}">
        <p14:creationId xmlns:p14="http://schemas.microsoft.com/office/powerpoint/2010/main" val="13502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err="1">
                <a:ea typeface="+mn-ea"/>
                <a:cs typeface="+mn-ea"/>
                <a:sym typeface="+mn-lt"/>
              </a:rPr>
              <a:t>BreakingCNNs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77</a:t>
            </a:fld>
            <a:endParaRPr lang="zh-CN" altLang="en-US">
              <a:cs typeface="+mn-ea"/>
              <a:sym typeface="+mn-lt"/>
            </a:endParaRPr>
          </a:p>
        </p:txBody>
      </p:sp>
      <p:pic>
        <p:nvPicPr>
          <p:cNvPr id="7" name="图片 6">
            <a:extLst>
              <a:ext uri="{FF2B5EF4-FFF2-40B4-BE49-F238E27FC236}">
                <a16:creationId xmlns:a16="http://schemas.microsoft.com/office/drawing/2014/main" id="{A4B90139-65D3-41C6-A734-C071FEE99917}"/>
              </a:ext>
            </a:extLst>
          </p:cNvPr>
          <p:cNvPicPr>
            <a:picLocks noChangeAspect="1"/>
          </p:cNvPicPr>
          <p:nvPr/>
        </p:nvPicPr>
        <p:blipFill>
          <a:blip r:embed="rId2"/>
          <a:stretch>
            <a:fillRect/>
          </a:stretch>
        </p:blipFill>
        <p:spPr>
          <a:xfrm>
            <a:off x="919351" y="1137369"/>
            <a:ext cx="7420519" cy="4583262"/>
          </a:xfrm>
          <a:prstGeom prst="rect">
            <a:avLst/>
          </a:prstGeom>
        </p:spPr>
      </p:pic>
      <p:sp>
        <p:nvSpPr>
          <p:cNvPr id="8" name="矩形 7">
            <a:extLst>
              <a:ext uri="{FF2B5EF4-FFF2-40B4-BE49-F238E27FC236}">
                <a16:creationId xmlns:a16="http://schemas.microsoft.com/office/drawing/2014/main" id="{FDF04AA5-2B22-42EF-BDFC-1D33808F9BBF}"/>
              </a:ext>
            </a:extLst>
          </p:cNvPr>
          <p:cNvSpPr/>
          <p:nvPr/>
        </p:nvSpPr>
        <p:spPr>
          <a:xfrm>
            <a:off x="1528951" y="5791413"/>
            <a:ext cx="6337234" cy="646331"/>
          </a:xfrm>
          <a:prstGeom prst="rect">
            <a:avLst/>
          </a:prstGeom>
        </p:spPr>
        <p:txBody>
          <a:bodyPr wrap="square">
            <a:spAutoFit/>
          </a:bodyPr>
          <a:lstStyle/>
          <a:p>
            <a:r>
              <a:rPr lang="zh-CN" altLang="en-US" dirty="0">
                <a:cs typeface="+mn-ea"/>
                <a:sym typeface="+mn-lt"/>
              </a:rPr>
              <a:t>Deep Neural Networks are Easily Fooled: High Confidence Predictionsfor  Unrecognizable Images [Nguyen et al. CVPR2015]</a:t>
            </a:r>
          </a:p>
        </p:txBody>
      </p:sp>
    </p:spTree>
    <p:extLst>
      <p:ext uri="{BB962C8B-B14F-4D97-AF65-F5344CB8AC3E}">
        <p14:creationId xmlns:p14="http://schemas.microsoft.com/office/powerpoint/2010/main" val="53397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Cat-and-</a:t>
            </a:r>
            <a:r>
              <a:rPr lang="en-US" altLang="zh-CN" dirty="0" err="1">
                <a:ea typeface="+mn-ea"/>
                <a:cs typeface="+mn-ea"/>
                <a:sym typeface="+mn-lt"/>
              </a:rPr>
              <a:t>nouse</a:t>
            </a:r>
            <a:r>
              <a:rPr lang="en-US" altLang="zh-CN" dirty="0">
                <a:ea typeface="+mn-ea"/>
                <a:cs typeface="+mn-ea"/>
                <a:sym typeface="+mn-lt"/>
              </a:rPr>
              <a:t> game</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78</a:t>
            </a:fld>
            <a:endParaRPr lang="zh-CN" altLang="en-US">
              <a:cs typeface="+mn-ea"/>
              <a:sym typeface="+mn-lt"/>
            </a:endParaRPr>
          </a:p>
        </p:txBody>
      </p:sp>
      <p:pic>
        <p:nvPicPr>
          <p:cNvPr id="3" name="图片 2">
            <a:extLst>
              <a:ext uri="{FF2B5EF4-FFF2-40B4-BE49-F238E27FC236}">
                <a16:creationId xmlns:a16="http://schemas.microsoft.com/office/drawing/2014/main" id="{ECD9788C-2935-4A45-B052-C36A426EF258}"/>
              </a:ext>
            </a:extLst>
          </p:cNvPr>
          <p:cNvPicPr>
            <a:picLocks noChangeAspect="1"/>
          </p:cNvPicPr>
          <p:nvPr/>
        </p:nvPicPr>
        <p:blipFill>
          <a:blip r:embed="rId2"/>
          <a:stretch>
            <a:fillRect/>
          </a:stretch>
        </p:blipFill>
        <p:spPr>
          <a:xfrm>
            <a:off x="0" y="1807130"/>
            <a:ext cx="9144000" cy="4155682"/>
          </a:xfrm>
          <a:prstGeom prst="rect">
            <a:avLst/>
          </a:prstGeom>
        </p:spPr>
      </p:pic>
      <p:pic>
        <p:nvPicPr>
          <p:cNvPr id="7" name="图片 6">
            <a:extLst>
              <a:ext uri="{FF2B5EF4-FFF2-40B4-BE49-F238E27FC236}">
                <a16:creationId xmlns:a16="http://schemas.microsoft.com/office/drawing/2014/main" id="{F94A5AB0-FE48-4182-9331-F1AF9D54C794}"/>
              </a:ext>
            </a:extLst>
          </p:cNvPr>
          <p:cNvPicPr>
            <a:picLocks noChangeAspect="1"/>
          </p:cNvPicPr>
          <p:nvPr/>
        </p:nvPicPr>
        <p:blipFill>
          <a:blip r:embed="rId3"/>
          <a:stretch>
            <a:fillRect/>
          </a:stretch>
        </p:blipFill>
        <p:spPr>
          <a:xfrm>
            <a:off x="6775939" y="1126822"/>
            <a:ext cx="2368062" cy="1898533"/>
          </a:xfrm>
          <a:prstGeom prst="rect">
            <a:avLst/>
          </a:prstGeom>
        </p:spPr>
      </p:pic>
    </p:spTree>
    <p:extLst>
      <p:ext uri="{BB962C8B-B14F-4D97-AF65-F5344CB8AC3E}">
        <p14:creationId xmlns:p14="http://schemas.microsoft.com/office/powerpoint/2010/main" val="43860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a:xfrm>
            <a:off x="628650" y="365127"/>
            <a:ext cx="8011258" cy="607888"/>
          </a:xfrm>
        </p:spPr>
        <p:txBody>
          <a:bodyPr/>
          <a:lstStyle/>
          <a:p>
            <a:r>
              <a:rPr lang="en-US" altLang="zh-CN" dirty="0">
                <a:ea typeface="+mn-ea"/>
                <a:cs typeface="+mn-ea"/>
                <a:sym typeface="+mn-lt"/>
              </a:rPr>
              <a:t>Bias in DNN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79</a:t>
            </a:fld>
            <a:endParaRPr lang="zh-CN" altLang="en-US">
              <a:cs typeface="+mn-ea"/>
              <a:sym typeface="+mn-lt"/>
            </a:endParaRPr>
          </a:p>
        </p:txBody>
      </p:sp>
      <p:sp>
        <p:nvSpPr>
          <p:cNvPr id="3" name="矩形 2">
            <a:extLst>
              <a:ext uri="{FF2B5EF4-FFF2-40B4-BE49-F238E27FC236}">
                <a16:creationId xmlns:a16="http://schemas.microsoft.com/office/drawing/2014/main" id="{776F5444-0EF8-4729-82FD-80D7A39D1E36}"/>
              </a:ext>
            </a:extLst>
          </p:cNvPr>
          <p:cNvSpPr/>
          <p:nvPr/>
        </p:nvSpPr>
        <p:spPr>
          <a:xfrm>
            <a:off x="400050" y="1277036"/>
            <a:ext cx="8509488" cy="830997"/>
          </a:xfrm>
          <a:prstGeom prst="rect">
            <a:avLst/>
          </a:prstGeom>
        </p:spPr>
        <p:txBody>
          <a:bodyPr wrap="square">
            <a:spAutoFit/>
          </a:bodyPr>
          <a:lstStyle/>
          <a:p>
            <a:r>
              <a:rPr lang="en-US" altLang="zh-CN" sz="2400" dirty="0">
                <a:cs typeface="+mn-ea"/>
                <a:sym typeface="+mn-lt"/>
              </a:rPr>
              <a:t>e.g. Men Also Like Shopping: </a:t>
            </a:r>
            <a:r>
              <a:rPr lang="zh-CN" altLang="en-US" sz="2400" dirty="0">
                <a:cs typeface="+mn-ea"/>
                <a:sym typeface="+mn-lt"/>
              </a:rPr>
              <a:t>Reducing Gender Bias Amplification using Corpus-level Constraints, EMNLP 2017</a:t>
            </a:r>
          </a:p>
        </p:txBody>
      </p:sp>
      <p:pic>
        <p:nvPicPr>
          <p:cNvPr id="7" name="图片 6">
            <a:extLst>
              <a:ext uri="{FF2B5EF4-FFF2-40B4-BE49-F238E27FC236}">
                <a16:creationId xmlns:a16="http://schemas.microsoft.com/office/drawing/2014/main" id="{7893C8DF-AE1C-426D-9D92-C0B73C85A7B3}"/>
              </a:ext>
            </a:extLst>
          </p:cNvPr>
          <p:cNvPicPr>
            <a:picLocks noChangeAspect="1"/>
          </p:cNvPicPr>
          <p:nvPr/>
        </p:nvPicPr>
        <p:blipFill>
          <a:blip r:embed="rId2"/>
          <a:stretch>
            <a:fillRect/>
          </a:stretch>
        </p:blipFill>
        <p:spPr>
          <a:xfrm>
            <a:off x="0" y="2108033"/>
            <a:ext cx="9144000" cy="4035182"/>
          </a:xfrm>
          <a:prstGeom prst="rect">
            <a:avLst/>
          </a:prstGeom>
        </p:spPr>
      </p:pic>
    </p:spTree>
    <p:extLst>
      <p:ext uri="{BB962C8B-B14F-4D97-AF65-F5344CB8AC3E}">
        <p14:creationId xmlns:p14="http://schemas.microsoft.com/office/powerpoint/2010/main" val="27577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35" dirty="0">
                <a:ea typeface="+mn-ea"/>
                <a:cs typeface="+mn-ea"/>
                <a:sym typeface="+mn-lt"/>
              </a:rPr>
              <a:t>Recurrent </a:t>
            </a:r>
            <a:r>
              <a:rPr lang="en-US" altLang="zh-CN" spc="-40" dirty="0">
                <a:ea typeface="+mn-ea"/>
                <a:cs typeface="+mn-ea"/>
                <a:sym typeface="+mn-lt"/>
              </a:rPr>
              <a:t>Neural </a:t>
            </a:r>
            <a:r>
              <a:rPr lang="en-US" altLang="zh-CN" spc="-45" dirty="0">
                <a:ea typeface="+mn-ea"/>
                <a:cs typeface="+mn-ea"/>
                <a:sym typeface="+mn-lt"/>
              </a:rPr>
              <a:t>Networks</a:t>
            </a:r>
            <a:r>
              <a:rPr lang="en-US" altLang="zh-CN" spc="45" dirty="0">
                <a:ea typeface="+mn-ea"/>
                <a:cs typeface="+mn-ea"/>
                <a:sym typeface="+mn-lt"/>
              </a:rPr>
              <a:t> </a:t>
            </a:r>
            <a:r>
              <a:rPr lang="en-US" altLang="zh-CN" spc="-25" dirty="0">
                <a:ea typeface="+mn-ea"/>
                <a:cs typeface="+mn-ea"/>
                <a:sym typeface="+mn-lt"/>
              </a:rPr>
              <a:t>(RNNs)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8</a:t>
            </a:fld>
            <a:endParaRPr lang="zh-CN" altLang="en-US">
              <a:cs typeface="+mn-ea"/>
              <a:sym typeface="+mn-lt"/>
            </a:endParaRPr>
          </a:p>
        </p:txBody>
      </p:sp>
      <p:sp>
        <p:nvSpPr>
          <p:cNvPr id="11" name="object 4">
            <a:extLst>
              <a:ext uri="{FF2B5EF4-FFF2-40B4-BE49-F238E27FC236}">
                <a16:creationId xmlns:a16="http://schemas.microsoft.com/office/drawing/2014/main" id="{253B2BFF-33BC-4882-890A-201D9B1684B1}"/>
              </a:ext>
            </a:extLst>
          </p:cNvPr>
          <p:cNvSpPr/>
          <p:nvPr/>
        </p:nvSpPr>
        <p:spPr>
          <a:xfrm>
            <a:off x="222504" y="2095572"/>
            <a:ext cx="8698992" cy="3549871"/>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12" name="object 5">
            <a:extLst>
              <a:ext uri="{FF2B5EF4-FFF2-40B4-BE49-F238E27FC236}">
                <a16:creationId xmlns:a16="http://schemas.microsoft.com/office/drawing/2014/main" id="{E2486FA4-0BC5-421E-AE4D-9AAD293CF172}"/>
              </a:ext>
            </a:extLst>
          </p:cNvPr>
          <p:cNvSpPr/>
          <p:nvPr/>
        </p:nvSpPr>
        <p:spPr>
          <a:xfrm>
            <a:off x="1490758" y="1829078"/>
            <a:ext cx="7558405" cy="4059412"/>
          </a:xfrm>
          <a:custGeom>
            <a:avLst/>
            <a:gdLst/>
            <a:ahLst/>
            <a:cxnLst/>
            <a:rect l="l" t="t" r="r" b="b"/>
            <a:pathLst>
              <a:path w="7558405" h="5128260">
                <a:moveTo>
                  <a:pt x="0" y="0"/>
                </a:moveTo>
                <a:lnTo>
                  <a:pt x="7558204" y="0"/>
                </a:lnTo>
                <a:lnTo>
                  <a:pt x="7558204" y="5128002"/>
                </a:lnTo>
                <a:lnTo>
                  <a:pt x="0" y="5128002"/>
                </a:lnTo>
                <a:lnTo>
                  <a:pt x="0" y="0"/>
                </a:lnTo>
                <a:close/>
              </a:path>
            </a:pathLst>
          </a:custGeom>
          <a:ln w="19050">
            <a:solidFill>
              <a:srgbClr val="FF00CD"/>
            </a:solidFill>
          </a:ln>
        </p:spPr>
        <p:txBody>
          <a:bodyPr wrap="square" lIns="0" tIns="0" rIns="0" bIns="0" rtlCol="0"/>
          <a:lstStyle/>
          <a:p>
            <a:endParaRPr>
              <a:cs typeface="+mn-ea"/>
              <a:sym typeface="+mn-lt"/>
            </a:endParaRPr>
          </a:p>
        </p:txBody>
      </p:sp>
      <p:sp>
        <p:nvSpPr>
          <p:cNvPr id="13" name="object 6">
            <a:extLst>
              <a:ext uri="{FF2B5EF4-FFF2-40B4-BE49-F238E27FC236}">
                <a16:creationId xmlns:a16="http://schemas.microsoft.com/office/drawing/2014/main" id="{3342F8C3-4AFF-4CFA-B521-53942EA56460}"/>
              </a:ext>
            </a:extLst>
          </p:cNvPr>
          <p:cNvSpPr txBox="1"/>
          <p:nvPr/>
        </p:nvSpPr>
        <p:spPr>
          <a:xfrm>
            <a:off x="4452308" y="1384664"/>
            <a:ext cx="2313438"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FF"/>
                </a:solidFill>
                <a:cs typeface="+mn-ea"/>
                <a:sym typeface="+mn-lt"/>
              </a:rPr>
              <a:t>RNNs can</a:t>
            </a:r>
            <a:r>
              <a:rPr sz="2000" spc="-65" dirty="0">
                <a:solidFill>
                  <a:srgbClr val="FF00FF"/>
                </a:solidFill>
                <a:cs typeface="+mn-ea"/>
                <a:sym typeface="+mn-lt"/>
              </a:rPr>
              <a:t> </a:t>
            </a:r>
            <a:r>
              <a:rPr sz="2000" dirty="0">
                <a:solidFill>
                  <a:srgbClr val="FF00FF"/>
                </a:solidFill>
                <a:cs typeface="+mn-ea"/>
                <a:sym typeface="+mn-lt"/>
              </a:rPr>
              <a:t>handle</a:t>
            </a:r>
            <a:endParaRPr sz="2000" dirty="0">
              <a:cs typeface="+mn-ea"/>
              <a:sym typeface="+mn-lt"/>
            </a:endParaRPr>
          </a:p>
        </p:txBody>
      </p:sp>
    </p:spTree>
    <p:extLst>
      <p:ext uri="{BB962C8B-B14F-4D97-AF65-F5344CB8AC3E}">
        <p14:creationId xmlns:p14="http://schemas.microsoft.com/office/powerpoint/2010/main" val="204543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dirty="0">
                <a:ea typeface="+mn-ea"/>
                <a:cs typeface="+mn-ea"/>
                <a:sym typeface="+mn-lt"/>
              </a:rPr>
              <a:t>Verify DNN</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80</a:t>
            </a:fld>
            <a:endParaRPr lang="zh-CN" altLang="en-US">
              <a:cs typeface="+mn-ea"/>
              <a:sym typeface="+mn-lt"/>
            </a:endParaRPr>
          </a:p>
        </p:txBody>
      </p:sp>
      <p:sp>
        <p:nvSpPr>
          <p:cNvPr id="3" name="矩形 2">
            <a:extLst>
              <a:ext uri="{FF2B5EF4-FFF2-40B4-BE49-F238E27FC236}">
                <a16:creationId xmlns:a16="http://schemas.microsoft.com/office/drawing/2014/main" id="{C5E220E2-A4C7-4C9B-9871-ACBB7C72265D}"/>
              </a:ext>
            </a:extLst>
          </p:cNvPr>
          <p:cNvSpPr/>
          <p:nvPr/>
        </p:nvSpPr>
        <p:spPr>
          <a:xfrm>
            <a:off x="628650" y="1274363"/>
            <a:ext cx="7923613" cy="1015663"/>
          </a:xfrm>
          <a:prstGeom prst="rect">
            <a:avLst/>
          </a:prstGeom>
        </p:spPr>
        <p:txBody>
          <a:bodyPr wrap="square">
            <a:spAutoFit/>
          </a:bodyPr>
          <a:lstStyle/>
          <a:p>
            <a:r>
              <a:rPr lang="zh-CN" altLang="en-US" sz="2000" dirty="0">
                <a:cs typeface="+mn-ea"/>
                <a:sym typeface="+mn-lt"/>
              </a:rPr>
              <a:t>e.g. “Reluplex: An efficient SMT solver for verifying deep neural networks.” International Conference on Computer Aided Verification. 2017.</a:t>
            </a:r>
          </a:p>
        </p:txBody>
      </p:sp>
      <p:pic>
        <p:nvPicPr>
          <p:cNvPr id="7" name="图片 6">
            <a:extLst>
              <a:ext uri="{FF2B5EF4-FFF2-40B4-BE49-F238E27FC236}">
                <a16:creationId xmlns:a16="http://schemas.microsoft.com/office/drawing/2014/main" id="{1D802163-F849-4F6D-86CD-CDA9EB8DDE3F}"/>
              </a:ext>
            </a:extLst>
          </p:cNvPr>
          <p:cNvPicPr>
            <a:picLocks noChangeAspect="1"/>
          </p:cNvPicPr>
          <p:nvPr/>
        </p:nvPicPr>
        <p:blipFill>
          <a:blip r:embed="rId2"/>
          <a:stretch>
            <a:fillRect/>
          </a:stretch>
        </p:blipFill>
        <p:spPr>
          <a:xfrm>
            <a:off x="591737" y="1982249"/>
            <a:ext cx="8101918" cy="4408096"/>
          </a:xfrm>
          <a:prstGeom prst="rect">
            <a:avLst/>
          </a:prstGeom>
        </p:spPr>
      </p:pic>
    </p:spTree>
    <p:extLst>
      <p:ext uri="{BB962C8B-B14F-4D97-AF65-F5344CB8AC3E}">
        <p14:creationId xmlns:p14="http://schemas.microsoft.com/office/powerpoint/2010/main" val="32089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9AA1B-F0B4-4DDC-BF59-2C05D0D1CBF2}"/>
              </a:ext>
            </a:extLst>
          </p:cNvPr>
          <p:cNvSpPr>
            <a:spLocks noGrp="1"/>
          </p:cNvSpPr>
          <p:nvPr>
            <p:ph type="title"/>
          </p:nvPr>
        </p:nvSpPr>
        <p:spPr/>
        <p:txBody>
          <a:bodyPr/>
          <a:lstStyle/>
          <a:p>
            <a:r>
              <a:rPr lang="en-US" altLang="zh-CN" dirty="0">
                <a:solidFill>
                  <a:srgbClr val="FF0000"/>
                </a:solidFill>
                <a:cs typeface="+mn-ea"/>
                <a:sym typeface="+mn-lt"/>
              </a:rPr>
              <a:t>Recap: </a:t>
            </a:r>
            <a:r>
              <a:rPr lang="en-US" altLang="zh-CN" spc="-114" dirty="0">
                <a:ea typeface="+mn-ea"/>
                <a:cs typeface="+mn-ea"/>
                <a:sym typeface="+mn-lt"/>
              </a:rPr>
              <a:t>Some </a:t>
            </a:r>
            <a:r>
              <a:rPr lang="en-US" altLang="zh-CN" spc="-195" dirty="0">
                <a:ea typeface="+mn-ea"/>
                <a:cs typeface="+mn-ea"/>
                <a:sym typeface="+mn-lt"/>
              </a:rPr>
              <a:t>Recent</a:t>
            </a:r>
            <a:r>
              <a:rPr lang="en-US" altLang="zh-CN" spc="-440" dirty="0">
                <a:ea typeface="+mn-ea"/>
                <a:cs typeface="+mn-ea"/>
                <a:sym typeface="+mn-lt"/>
              </a:rPr>
              <a:t> </a:t>
            </a:r>
            <a:r>
              <a:rPr lang="en-US" altLang="zh-CN" spc="-200" dirty="0">
                <a:ea typeface="+mn-ea"/>
                <a:cs typeface="+mn-ea"/>
                <a:sym typeface="+mn-lt"/>
              </a:rPr>
              <a:t>Trends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152BBC9-522D-4521-926D-A69079DDEBDA}"/>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3D8EB0FC-966D-4FFE-AABB-86350F48C814}"/>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E6067ABC-2579-4664-B931-CF1175892F69}"/>
              </a:ext>
            </a:extLst>
          </p:cNvPr>
          <p:cNvSpPr>
            <a:spLocks noGrp="1"/>
          </p:cNvSpPr>
          <p:nvPr>
            <p:ph type="sldNum" sz="quarter" idx="12"/>
          </p:nvPr>
        </p:nvSpPr>
        <p:spPr/>
        <p:txBody>
          <a:bodyPr/>
          <a:lstStyle/>
          <a:p>
            <a:fld id="{5E1FB758-60BF-4E88-A44B-832C9297871E}" type="slidenum">
              <a:rPr lang="zh-CN" altLang="en-US" smtClean="0">
                <a:cs typeface="+mn-ea"/>
                <a:sym typeface="+mn-lt"/>
              </a:rPr>
              <a:t>81</a:t>
            </a:fld>
            <a:endParaRPr lang="zh-CN" altLang="en-US">
              <a:cs typeface="+mn-ea"/>
              <a:sym typeface="+mn-lt"/>
            </a:endParaRPr>
          </a:p>
        </p:txBody>
      </p:sp>
      <p:sp>
        <p:nvSpPr>
          <p:cNvPr id="7" name="object 3">
            <a:extLst>
              <a:ext uri="{FF2B5EF4-FFF2-40B4-BE49-F238E27FC236}">
                <a16:creationId xmlns:a16="http://schemas.microsoft.com/office/drawing/2014/main" id="{FF88806B-4FBD-4E9C-BA6D-EA0442F8F37F}"/>
              </a:ext>
            </a:extLst>
          </p:cNvPr>
          <p:cNvSpPr txBox="1"/>
          <p:nvPr/>
        </p:nvSpPr>
        <p:spPr>
          <a:xfrm>
            <a:off x="708993" y="1392104"/>
            <a:ext cx="5130311" cy="4814138"/>
          </a:xfrm>
          <a:prstGeom prst="rect">
            <a:avLst/>
          </a:prstGeom>
        </p:spPr>
        <p:txBody>
          <a:bodyPr vert="horz" wrap="square" lIns="0" tIns="30480" rIns="0" bIns="0" rtlCol="0">
            <a:spAutoFit/>
          </a:bodyPr>
          <a:lstStyle/>
          <a:p>
            <a:pPr marL="12700">
              <a:lnSpc>
                <a:spcPct val="100000"/>
              </a:lnSpc>
              <a:spcBef>
                <a:spcPts val="240"/>
              </a:spcBef>
              <a:tabLst>
                <a:tab pos="184150" algn="l"/>
              </a:tabLst>
            </a:pPr>
            <a:r>
              <a:rPr sz="2000" dirty="0">
                <a:cs typeface="+mn-ea"/>
                <a:sym typeface="+mn-lt"/>
              </a:rPr>
              <a:t>1. </a:t>
            </a:r>
            <a:r>
              <a:rPr sz="2000" spc="-5" dirty="0">
                <a:solidFill>
                  <a:srgbClr val="0070C0"/>
                </a:solidFill>
                <a:cs typeface="+mn-ea"/>
                <a:sym typeface="+mn-lt"/>
              </a:rPr>
              <a:t>CNN</a:t>
            </a:r>
            <a:r>
              <a:rPr sz="2000" spc="-5" dirty="0">
                <a:solidFill>
                  <a:srgbClr val="0000FF"/>
                </a:solidFill>
                <a:cs typeface="+mn-ea"/>
                <a:sym typeface="+mn-lt"/>
              </a:rPr>
              <a:t> </a:t>
            </a:r>
            <a:r>
              <a:rPr sz="2000" dirty="0">
                <a:cs typeface="+mn-ea"/>
                <a:sym typeface="+mn-lt"/>
              </a:rPr>
              <a:t>/ </a:t>
            </a:r>
            <a:r>
              <a:rPr sz="2000" spc="-10" dirty="0">
                <a:cs typeface="+mn-ea"/>
                <a:sym typeface="+mn-lt"/>
              </a:rPr>
              <a:t>Residual </a:t>
            </a:r>
            <a:r>
              <a:rPr sz="2000" dirty="0">
                <a:cs typeface="+mn-ea"/>
                <a:sym typeface="+mn-lt"/>
              </a:rPr>
              <a:t>/ </a:t>
            </a:r>
            <a:r>
              <a:rPr sz="2000" spc="-5" dirty="0">
                <a:cs typeface="+mn-ea"/>
                <a:sym typeface="+mn-lt"/>
              </a:rPr>
              <a:t>Dynamic</a:t>
            </a:r>
            <a:r>
              <a:rPr sz="2000" spc="25" dirty="0">
                <a:cs typeface="+mn-ea"/>
                <a:sym typeface="+mn-lt"/>
              </a:rPr>
              <a:t> </a:t>
            </a:r>
            <a:r>
              <a:rPr sz="2000" spc="-10" dirty="0">
                <a:cs typeface="+mn-ea"/>
                <a:sym typeface="+mn-lt"/>
              </a:rPr>
              <a:t>parameter</a:t>
            </a:r>
            <a:endParaRPr sz="2000" dirty="0">
              <a:cs typeface="+mn-ea"/>
              <a:sym typeface="+mn-lt"/>
            </a:endParaRPr>
          </a:p>
          <a:p>
            <a:pPr marL="12700">
              <a:lnSpc>
                <a:spcPct val="100000"/>
              </a:lnSpc>
              <a:spcBef>
                <a:spcPts val="145"/>
              </a:spcBef>
              <a:tabLst>
                <a:tab pos="184150" algn="l"/>
              </a:tabLst>
            </a:pPr>
            <a:r>
              <a:rPr sz="2000" dirty="0">
                <a:cs typeface="+mn-ea"/>
                <a:sym typeface="+mn-lt"/>
              </a:rPr>
              <a:t>2. </a:t>
            </a:r>
            <a:r>
              <a:rPr sz="2000" spc="-5" dirty="0">
                <a:solidFill>
                  <a:srgbClr val="0070C0"/>
                </a:solidFill>
                <a:cs typeface="+mn-ea"/>
                <a:sym typeface="+mn-lt"/>
              </a:rPr>
              <a:t>RNN</a:t>
            </a:r>
            <a:r>
              <a:rPr sz="2000" spc="-5" dirty="0">
                <a:cs typeface="+mn-ea"/>
                <a:sym typeface="+mn-lt"/>
              </a:rPr>
              <a:t> </a:t>
            </a:r>
            <a:r>
              <a:rPr sz="2000" dirty="0">
                <a:cs typeface="+mn-ea"/>
                <a:sym typeface="+mn-lt"/>
              </a:rPr>
              <a:t>/ </a:t>
            </a:r>
            <a:r>
              <a:rPr sz="2000" spc="-15" dirty="0">
                <a:cs typeface="+mn-ea"/>
                <a:sym typeface="+mn-lt"/>
              </a:rPr>
              <a:t>Attention </a:t>
            </a:r>
            <a:r>
              <a:rPr sz="2000" dirty="0">
                <a:cs typeface="+mn-ea"/>
                <a:sym typeface="+mn-lt"/>
              </a:rPr>
              <a:t>/ </a:t>
            </a:r>
            <a:r>
              <a:rPr sz="2000" spc="-5" dirty="0">
                <a:cs typeface="+mn-ea"/>
                <a:sym typeface="+mn-lt"/>
              </a:rPr>
              <a:t>Seq2Seq </a:t>
            </a:r>
            <a:r>
              <a:rPr sz="2000" dirty="0">
                <a:cs typeface="+mn-ea"/>
                <a:sym typeface="+mn-lt"/>
              </a:rPr>
              <a:t>/ </a:t>
            </a:r>
            <a:r>
              <a:rPr sz="2000" spc="-10" dirty="0">
                <a:cs typeface="+mn-ea"/>
                <a:sym typeface="+mn-lt"/>
              </a:rPr>
              <a:t>BERT</a:t>
            </a:r>
            <a:r>
              <a:rPr sz="2000" spc="40" dirty="0">
                <a:cs typeface="+mn-ea"/>
                <a:sym typeface="+mn-lt"/>
              </a:rPr>
              <a:t> </a:t>
            </a:r>
            <a:r>
              <a:rPr sz="2000" dirty="0">
                <a:cs typeface="+mn-ea"/>
                <a:sym typeface="+mn-lt"/>
              </a:rPr>
              <a:t>…</a:t>
            </a:r>
          </a:p>
          <a:p>
            <a:pPr marL="12700">
              <a:lnSpc>
                <a:spcPct val="100000"/>
              </a:lnSpc>
              <a:spcBef>
                <a:spcPts val="240"/>
              </a:spcBef>
              <a:tabLst>
                <a:tab pos="184150" algn="l"/>
              </a:tabLst>
            </a:pPr>
            <a:r>
              <a:rPr sz="2000" dirty="0">
                <a:cs typeface="+mn-ea"/>
                <a:sym typeface="+mn-lt"/>
              </a:rPr>
              <a:t>3. </a:t>
            </a:r>
            <a:r>
              <a:rPr sz="2000" spc="-10" dirty="0">
                <a:cs typeface="+mn-ea"/>
                <a:sym typeface="+mn-lt"/>
              </a:rPr>
              <a:t>Neural Architecture </a:t>
            </a:r>
            <a:r>
              <a:rPr sz="2000" spc="-5" dirty="0">
                <a:cs typeface="+mn-ea"/>
                <a:sym typeface="+mn-lt"/>
              </a:rPr>
              <a:t>with </a:t>
            </a:r>
            <a:r>
              <a:rPr sz="2000" spc="-10" dirty="0">
                <a:cs typeface="+mn-ea"/>
                <a:sym typeface="+mn-lt"/>
              </a:rPr>
              <a:t>explicit</a:t>
            </a:r>
            <a:r>
              <a:rPr sz="2000" spc="35" dirty="0">
                <a:cs typeface="+mn-ea"/>
                <a:sym typeface="+mn-lt"/>
              </a:rPr>
              <a:t> </a:t>
            </a:r>
            <a:r>
              <a:rPr sz="2000" spc="-5" dirty="0">
                <a:cs typeface="+mn-ea"/>
                <a:sym typeface="+mn-lt"/>
              </a:rPr>
              <a:t>Memory</a:t>
            </a:r>
            <a:endParaRPr sz="2000" dirty="0">
              <a:cs typeface="+mn-ea"/>
              <a:sym typeface="+mn-lt"/>
            </a:endParaRPr>
          </a:p>
          <a:p>
            <a:pPr marL="12700">
              <a:lnSpc>
                <a:spcPct val="100000"/>
              </a:lnSpc>
              <a:spcBef>
                <a:spcPts val="120"/>
              </a:spcBef>
              <a:tabLst>
                <a:tab pos="184150" algn="l"/>
              </a:tabLst>
            </a:pPr>
            <a:r>
              <a:rPr sz="2000" dirty="0">
                <a:cs typeface="+mn-ea"/>
                <a:sym typeface="+mn-lt"/>
              </a:rPr>
              <a:t>4. Learning </a:t>
            </a:r>
            <a:r>
              <a:rPr sz="2000" spc="-15" dirty="0">
                <a:cs typeface="+mn-ea"/>
                <a:sym typeface="+mn-lt"/>
              </a:rPr>
              <a:t>to </a:t>
            </a:r>
            <a:r>
              <a:rPr sz="2000" spc="-10" dirty="0">
                <a:cs typeface="+mn-ea"/>
                <a:sym typeface="+mn-lt"/>
              </a:rPr>
              <a:t>optimize </a:t>
            </a:r>
            <a:r>
              <a:rPr sz="2000" dirty="0">
                <a:cs typeface="+mn-ea"/>
                <a:sym typeface="+mn-lt"/>
              </a:rPr>
              <a:t>/ Learning DNN</a:t>
            </a:r>
            <a:r>
              <a:rPr sz="2000" spc="40" dirty="0">
                <a:cs typeface="+mn-ea"/>
                <a:sym typeface="+mn-lt"/>
              </a:rPr>
              <a:t> </a:t>
            </a:r>
            <a:r>
              <a:rPr sz="2000" spc="-10" dirty="0">
                <a:cs typeface="+mn-ea"/>
                <a:sym typeface="+mn-lt"/>
              </a:rPr>
              <a:t>architectures</a:t>
            </a:r>
            <a:endParaRPr sz="2000" dirty="0">
              <a:cs typeface="+mn-ea"/>
              <a:sym typeface="+mn-lt"/>
            </a:endParaRPr>
          </a:p>
          <a:p>
            <a:pPr marL="12700">
              <a:lnSpc>
                <a:spcPct val="100000"/>
              </a:lnSpc>
              <a:spcBef>
                <a:spcPts val="145"/>
              </a:spcBef>
              <a:tabLst>
                <a:tab pos="184150" algn="l"/>
              </a:tabLst>
            </a:pPr>
            <a:r>
              <a:rPr sz="2000" dirty="0">
                <a:cs typeface="+mn-ea"/>
                <a:sym typeface="+mn-lt"/>
              </a:rPr>
              <a:t>5. </a:t>
            </a:r>
            <a:r>
              <a:rPr sz="2000" spc="-5" dirty="0">
                <a:cs typeface="+mn-ea"/>
                <a:sym typeface="+mn-lt"/>
              </a:rPr>
              <a:t>Autoencoder </a:t>
            </a:r>
            <a:r>
              <a:rPr sz="2000" dirty="0">
                <a:cs typeface="+mn-ea"/>
                <a:sym typeface="+mn-lt"/>
              </a:rPr>
              <a:t>/ </a:t>
            </a:r>
            <a:r>
              <a:rPr sz="2000" spc="-15" dirty="0">
                <a:cs typeface="+mn-ea"/>
                <a:sym typeface="+mn-lt"/>
              </a:rPr>
              <a:t>layer-wise</a:t>
            </a:r>
            <a:r>
              <a:rPr sz="2000" spc="15" dirty="0">
                <a:cs typeface="+mn-ea"/>
                <a:sym typeface="+mn-lt"/>
              </a:rPr>
              <a:t> </a:t>
            </a:r>
            <a:r>
              <a:rPr sz="2000" spc="-10" dirty="0">
                <a:cs typeface="+mn-ea"/>
                <a:sym typeface="+mn-lt"/>
              </a:rPr>
              <a:t>training</a:t>
            </a:r>
            <a:endParaRPr sz="2000" dirty="0">
              <a:cs typeface="+mn-ea"/>
              <a:sym typeface="+mn-lt"/>
            </a:endParaRPr>
          </a:p>
          <a:p>
            <a:pPr marL="12700">
              <a:lnSpc>
                <a:spcPct val="100000"/>
              </a:lnSpc>
              <a:spcBef>
                <a:spcPts val="145"/>
              </a:spcBef>
              <a:tabLst>
                <a:tab pos="184150" algn="l"/>
              </a:tabLst>
            </a:pPr>
            <a:r>
              <a:rPr sz="2000" dirty="0">
                <a:cs typeface="+mn-ea"/>
                <a:sym typeface="+mn-lt"/>
              </a:rPr>
              <a:t>6. Learning </a:t>
            </a:r>
            <a:r>
              <a:rPr sz="2000" spc="-15" dirty="0">
                <a:cs typeface="+mn-ea"/>
                <a:sym typeface="+mn-lt"/>
              </a:rPr>
              <a:t>to </a:t>
            </a:r>
            <a:r>
              <a:rPr sz="2000" spc="-5" dirty="0">
                <a:cs typeface="+mn-ea"/>
                <a:sym typeface="+mn-lt"/>
              </a:rPr>
              <a:t>learn </a:t>
            </a:r>
            <a:r>
              <a:rPr sz="2000" dirty="0">
                <a:cs typeface="+mn-ea"/>
                <a:sym typeface="+mn-lt"/>
              </a:rPr>
              <a:t>/ meta-learning/</a:t>
            </a:r>
            <a:r>
              <a:rPr sz="2000" spc="45" dirty="0">
                <a:cs typeface="+mn-ea"/>
                <a:sym typeface="+mn-lt"/>
              </a:rPr>
              <a:t> </a:t>
            </a:r>
            <a:r>
              <a:rPr sz="2000" spc="-15" dirty="0">
                <a:cs typeface="+mn-ea"/>
                <a:sym typeface="+mn-lt"/>
              </a:rPr>
              <a:t>few-shots</a:t>
            </a:r>
            <a:endParaRPr sz="2000" dirty="0">
              <a:cs typeface="+mn-ea"/>
              <a:sym typeface="+mn-lt"/>
            </a:endParaRPr>
          </a:p>
          <a:p>
            <a:pPr marL="12700">
              <a:lnSpc>
                <a:spcPct val="100000"/>
              </a:lnSpc>
              <a:spcBef>
                <a:spcPts val="145"/>
              </a:spcBef>
              <a:tabLst>
                <a:tab pos="184150" algn="l"/>
              </a:tabLst>
            </a:pPr>
            <a:r>
              <a:rPr sz="2000" dirty="0">
                <a:cs typeface="+mn-ea"/>
                <a:sym typeface="+mn-lt"/>
              </a:rPr>
              <a:t>7. DNN on </a:t>
            </a:r>
            <a:r>
              <a:rPr sz="2000" spc="-10" dirty="0">
                <a:cs typeface="+mn-ea"/>
                <a:sym typeface="+mn-lt"/>
              </a:rPr>
              <a:t>graphs </a:t>
            </a:r>
            <a:r>
              <a:rPr sz="2000" dirty="0">
                <a:cs typeface="+mn-ea"/>
                <a:sym typeface="+mn-lt"/>
              </a:rPr>
              <a:t>/ </a:t>
            </a:r>
            <a:r>
              <a:rPr sz="2000" spc="-10" dirty="0">
                <a:cs typeface="+mn-ea"/>
                <a:sym typeface="+mn-lt"/>
              </a:rPr>
              <a:t>trees </a:t>
            </a:r>
            <a:r>
              <a:rPr sz="2000" dirty="0">
                <a:cs typeface="+mn-ea"/>
                <a:sym typeface="+mn-lt"/>
              </a:rPr>
              <a:t>/</a:t>
            </a:r>
            <a:r>
              <a:rPr sz="2000" spc="40" dirty="0">
                <a:cs typeface="+mn-ea"/>
                <a:sym typeface="+mn-lt"/>
              </a:rPr>
              <a:t> </a:t>
            </a:r>
            <a:r>
              <a:rPr sz="2000" spc="-5" dirty="0">
                <a:cs typeface="+mn-ea"/>
                <a:sym typeface="+mn-lt"/>
              </a:rPr>
              <a:t>sets</a:t>
            </a:r>
            <a:endParaRPr sz="2000" dirty="0">
              <a:cs typeface="+mn-ea"/>
              <a:sym typeface="+mn-lt"/>
            </a:endParaRPr>
          </a:p>
          <a:p>
            <a:pPr marL="12700">
              <a:lnSpc>
                <a:spcPct val="100000"/>
              </a:lnSpc>
              <a:spcBef>
                <a:spcPts val="140"/>
              </a:spcBef>
              <a:tabLst>
                <a:tab pos="184150" algn="l"/>
              </a:tabLst>
            </a:pPr>
            <a:r>
              <a:rPr sz="2000" dirty="0">
                <a:cs typeface="+mn-ea"/>
                <a:sym typeface="+mn-lt"/>
              </a:rPr>
              <a:t>8. </a:t>
            </a:r>
            <a:r>
              <a:rPr sz="2000" spc="-5" dirty="0">
                <a:cs typeface="+mn-ea"/>
                <a:sym typeface="+mn-lt"/>
              </a:rPr>
              <a:t>NTM </a:t>
            </a:r>
            <a:r>
              <a:rPr sz="2000" spc="-10" dirty="0">
                <a:cs typeface="+mn-ea"/>
                <a:sym typeface="+mn-lt"/>
              </a:rPr>
              <a:t>4program </a:t>
            </a:r>
            <a:r>
              <a:rPr sz="2000" spc="-5" dirty="0">
                <a:cs typeface="+mn-ea"/>
                <a:sym typeface="+mn-lt"/>
              </a:rPr>
              <a:t>induction </a:t>
            </a:r>
            <a:r>
              <a:rPr sz="2000" dirty="0">
                <a:cs typeface="+mn-ea"/>
                <a:sym typeface="+mn-lt"/>
              </a:rPr>
              <a:t>/ </a:t>
            </a:r>
            <a:r>
              <a:rPr sz="2000" spc="-5" dirty="0">
                <a:cs typeface="+mn-ea"/>
                <a:sym typeface="+mn-lt"/>
              </a:rPr>
              <a:t>sequential</a:t>
            </a:r>
            <a:r>
              <a:rPr sz="2000" spc="20" dirty="0">
                <a:cs typeface="+mn-ea"/>
                <a:sym typeface="+mn-lt"/>
              </a:rPr>
              <a:t> </a:t>
            </a:r>
            <a:r>
              <a:rPr sz="2000" spc="-5" dirty="0">
                <a:cs typeface="+mn-ea"/>
                <a:sym typeface="+mn-lt"/>
              </a:rPr>
              <a:t>decisions</a:t>
            </a:r>
            <a:endParaRPr sz="2000" dirty="0">
              <a:cs typeface="+mn-ea"/>
              <a:sym typeface="+mn-lt"/>
            </a:endParaRPr>
          </a:p>
          <a:p>
            <a:pPr marL="12700">
              <a:lnSpc>
                <a:spcPct val="100000"/>
              </a:lnSpc>
              <a:spcBef>
                <a:spcPts val="145"/>
              </a:spcBef>
              <a:tabLst>
                <a:tab pos="184150" algn="l"/>
              </a:tabLst>
            </a:pPr>
            <a:r>
              <a:rPr sz="2000" dirty="0">
                <a:cs typeface="+mn-ea"/>
                <a:sym typeface="+mn-lt"/>
              </a:rPr>
              <a:t>9. </a:t>
            </a:r>
            <a:r>
              <a:rPr sz="2000" spc="-10" dirty="0">
                <a:cs typeface="+mn-ea"/>
                <a:sym typeface="+mn-lt"/>
              </a:rPr>
              <a:t>Generative Adversarial Networks</a:t>
            </a:r>
            <a:r>
              <a:rPr sz="2000" spc="20" dirty="0">
                <a:cs typeface="+mn-ea"/>
                <a:sym typeface="+mn-lt"/>
              </a:rPr>
              <a:t> </a:t>
            </a:r>
            <a:r>
              <a:rPr sz="2000" spc="-5" dirty="0">
                <a:cs typeface="+mn-ea"/>
                <a:sym typeface="+mn-lt"/>
              </a:rPr>
              <a:t>(GAN)</a:t>
            </a:r>
            <a:endParaRPr sz="2000" dirty="0">
              <a:cs typeface="+mn-ea"/>
              <a:sym typeface="+mn-lt"/>
            </a:endParaRPr>
          </a:p>
          <a:p>
            <a:pPr marL="12700">
              <a:lnSpc>
                <a:spcPct val="100000"/>
              </a:lnSpc>
              <a:spcBef>
                <a:spcPts val="120"/>
              </a:spcBef>
              <a:tabLst>
                <a:tab pos="184150" algn="l"/>
              </a:tabLst>
            </a:pPr>
            <a:r>
              <a:rPr sz="2000" dirty="0">
                <a:cs typeface="+mn-ea"/>
                <a:sym typeface="+mn-lt"/>
              </a:rPr>
              <a:t>10. Deep </a:t>
            </a:r>
            <a:r>
              <a:rPr sz="2000" spc="-10" dirty="0">
                <a:cs typeface="+mn-ea"/>
                <a:sym typeface="+mn-lt"/>
              </a:rPr>
              <a:t>Generative </a:t>
            </a:r>
            <a:r>
              <a:rPr sz="2000" spc="-5" dirty="0">
                <a:cs typeface="+mn-ea"/>
                <a:sym typeface="+mn-lt"/>
              </a:rPr>
              <a:t>models, </a:t>
            </a:r>
            <a:r>
              <a:rPr sz="2000" dirty="0">
                <a:cs typeface="+mn-ea"/>
                <a:sym typeface="+mn-lt"/>
              </a:rPr>
              <a:t>e.g.,</a:t>
            </a:r>
            <a:r>
              <a:rPr sz="2000" spc="30" dirty="0">
                <a:cs typeface="+mn-ea"/>
                <a:sym typeface="+mn-lt"/>
              </a:rPr>
              <a:t> </a:t>
            </a:r>
            <a:r>
              <a:rPr sz="2000" spc="-10" dirty="0">
                <a:cs typeface="+mn-ea"/>
                <a:sym typeface="+mn-lt"/>
              </a:rPr>
              <a:t>autoregressive</a:t>
            </a:r>
            <a:endParaRPr sz="2000" dirty="0">
              <a:cs typeface="+mn-ea"/>
              <a:sym typeface="+mn-lt"/>
            </a:endParaRPr>
          </a:p>
          <a:p>
            <a:pPr marL="12700">
              <a:lnSpc>
                <a:spcPct val="100000"/>
              </a:lnSpc>
              <a:spcBef>
                <a:spcPts val="240"/>
              </a:spcBef>
              <a:tabLst>
                <a:tab pos="184150" algn="l"/>
              </a:tabLst>
            </a:pPr>
            <a:r>
              <a:rPr sz="2000" dirty="0">
                <a:cs typeface="+mn-ea"/>
                <a:sym typeface="+mn-lt"/>
              </a:rPr>
              <a:t>11. Deep </a:t>
            </a:r>
            <a:r>
              <a:rPr sz="2000" spc="-10" dirty="0">
                <a:cs typeface="+mn-ea"/>
                <a:sym typeface="+mn-lt"/>
              </a:rPr>
              <a:t>reinforcement</a:t>
            </a:r>
            <a:r>
              <a:rPr sz="2000" spc="5" dirty="0">
                <a:cs typeface="+mn-ea"/>
                <a:sym typeface="+mn-lt"/>
              </a:rPr>
              <a:t> </a:t>
            </a:r>
            <a:r>
              <a:rPr sz="2000" spc="-5" dirty="0">
                <a:cs typeface="+mn-ea"/>
                <a:sym typeface="+mn-lt"/>
              </a:rPr>
              <a:t>learning</a:t>
            </a:r>
            <a:endParaRPr sz="2000" dirty="0">
              <a:cs typeface="+mn-ea"/>
              <a:sym typeface="+mn-lt"/>
            </a:endParaRPr>
          </a:p>
          <a:p>
            <a:pPr marL="12700">
              <a:lnSpc>
                <a:spcPct val="100000"/>
              </a:lnSpc>
              <a:spcBef>
                <a:spcPts val="145"/>
              </a:spcBef>
              <a:tabLst>
                <a:tab pos="184150" algn="l"/>
              </a:tabLst>
            </a:pPr>
            <a:r>
              <a:rPr sz="2000" dirty="0">
                <a:cs typeface="+mn-ea"/>
                <a:sym typeface="+mn-lt"/>
              </a:rPr>
              <a:t>12. </a:t>
            </a:r>
            <a:r>
              <a:rPr sz="2000" spc="-20" dirty="0">
                <a:cs typeface="+mn-ea"/>
                <a:sym typeface="+mn-lt"/>
              </a:rPr>
              <a:t>Validate </a:t>
            </a:r>
            <a:r>
              <a:rPr sz="2000" dirty="0">
                <a:cs typeface="+mn-ea"/>
                <a:sym typeface="+mn-lt"/>
              </a:rPr>
              <a:t>/ </a:t>
            </a:r>
            <a:r>
              <a:rPr sz="2000" spc="-20" dirty="0">
                <a:cs typeface="+mn-ea"/>
                <a:sym typeface="+mn-lt"/>
              </a:rPr>
              <a:t>Evade </a:t>
            </a:r>
            <a:r>
              <a:rPr sz="2000" dirty="0">
                <a:cs typeface="+mn-ea"/>
                <a:sym typeface="+mn-lt"/>
              </a:rPr>
              <a:t>/ </a:t>
            </a:r>
            <a:r>
              <a:rPr sz="2000" spc="-50" dirty="0">
                <a:cs typeface="+mn-ea"/>
                <a:sym typeface="+mn-lt"/>
              </a:rPr>
              <a:t>Test </a:t>
            </a:r>
            <a:r>
              <a:rPr sz="2000" dirty="0">
                <a:cs typeface="+mn-ea"/>
                <a:sym typeface="+mn-lt"/>
              </a:rPr>
              <a:t>/ </a:t>
            </a:r>
            <a:r>
              <a:rPr sz="2000" spc="-10" dirty="0">
                <a:cs typeface="+mn-ea"/>
                <a:sym typeface="+mn-lt"/>
              </a:rPr>
              <a:t>Understand </a:t>
            </a:r>
            <a:r>
              <a:rPr sz="2000" dirty="0">
                <a:cs typeface="+mn-ea"/>
                <a:sym typeface="+mn-lt"/>
              </a:rPr>
              <a:t>/ </a:t>
            </a:r>
            <a:r>
              <a:rPr sz="2000" spc="-20" dirty="0">
                <a:cs typeface="+mn-ea"/>
                <a:sym typeface="+mn-lt"/>
              </a:rPr>
              <a:t>Verify</a:t>
            </a:r>
            <a:r>
              <a:rPr sz="2000" spc="100" dirty="0">
                <a:cs typeface="+mn-ea"/>
                <a:sym typeface="+mn-lt"/>
              </a:rPr>
              <a:t> </a:t>
            </a:r>
            <a:r>
              <a:rPr sz="2000" dirty="0">
                <a:cs typeface="+mn-ea"/>
                <a:sym typeface="+mn-lt"/>
              </a:rPr>
              <a:t>DNNs</a:t>
            </a:r>
          </a:p>
        </p:txBody>
      </p:sp>
      <p:grpSp>
        <p:nvGrpSpPr>
          <p:cNvPr id="18" name="组合 17">
            <a:extLst>
              <a:ext uri="{FF2B5EF4-FFF2-40B4-BE49-F238E27FC236}">
                <a16:creationId xmlns:a16="http://schemas.microsoft.com/office/drawing/2014/main" id="{07869123-3E4C-447E-BB56-839D2259FF71}"/>
              </a:ext>
            </a:extLst>
          </p:cNvPr>
          <p:cNvGrpSpPr/>
          <p:nvPr/>
        </p:nvGrpSpPr>
        <p:grpSpPr>
          <a:xfrm>
            <a:off x="6074838" y="1406482"/>
            <a:ext cx="2556429" cy="4606546"/>
            <a:chOff x="6074838" y="1406482"/>
            <a:chExt cx="2556429" cy="4606546"/>
          </a:xfrm>
        </p:grpSpPr>
        <p:sp>
          <p:nvSpPr>
            <p:cNvPr id="8" name="object 5">
              <a:extLst>
                <a:ext uri="{FF2B5EF4-FFF2-40B4-BE49-F238E27FC236}">
                  <a16:creationId xmlns:a16="http://schemas.microsoft.com/office/drawing/2014/main" id="{0650BA3E-2279-4992-B8BD-8A40842B1BF4}"/>
                </a:ext>
              </a:extLst>
            </p:cNvPr>
            <p:cNvSpPr/>
            <p:nvPr/>
          </p:nvSpPr>
          <p:spPr>
            <a:xfrm>
              <a:off x="6074838" y="1406482"/>
              <a:ext cx="239270" cy="1365203"/>
            </a:xfrm>
            <a:custGeom>
              <a:avLst/>
              <a:gdLst/>
              <a:ahLst/>
              <a:cxnLst/>
              <a:rect l="l" t="t" r="r" b="b"/>
              <a:pathLst>
                <a:path w="603250" h="1178560">
                  <a:moveTo>
                    <a:pt x="0" y="0"/>
                  </a:moveTo>
                  <a:lnTo>
                    <a:pt x="69118" y="1326"/>
                  </a:lnTo>
                  <a:lnTo>
                    <a:pt x="132568" y="5106"/>
                  </a:lnTo>
                  <a:lnTo>
                    <a:pt x="188539" y="11036"/>
                  </a:lnTo>
                  <a:lnTo>
                    <a:pt x="235221" y="18816"/>
                  </a:lnTo>
                  <a:lnTo>
                    <a:pt x="293484" y="38719"/>
                  </a:lnTo>
                  <a:lnTo>
                    <a:pt x="301446" y="50238"/>
                  </a:lnTo>
                  <a:lnTo>
                    <a:pt x="301446" y="539027"/>
                  </a:lnTo>
                  <a:lnTo>
                    <a:pt x="309407" y="550546"/>
                  </a:lnTo>
                  <a:lnTo>
                    <a:pt x="367670" y="570448"/>
                  </a:lnTo>
                  <a:lnTo>
                    <a:pt x="414353" y="578228"/>
                  </a:lnTo>
                  <a:lnTo>
                    <a:pt x="470323" y="584158"/>
                  </a:lnTo>
                  <a:lnTo>
                    <a:pt x="533773" y="587938"/>
                  </a:lnTo>
                  <a:lnTo>
                    <a:pt x="602892" y="589265"/>
                  </a:lnTo>
                  <a:lnTo>
                    <a:pt x="533773" y="590592"/>
                  </a:lnTo>
                  <a:lnTo>
                    <a:pt x="470323" y="594371"/>
                  </a:lnTo>
                  <a:lnTo>
                    <a:pt x="414353" y="600301"/>
                  </a:lnTo>
                  <a:lnTo>
                    <a:pt x="367670" y="608081"/>
                  </a:lnTo>
                  <a:lnTo>
                    <a:pt x="309407" y="627984"/>
                  </a:lnTo>
                  <a:lnTo>
                    <a:pt x="301446" y="639503"/>
                  </a:lnTo>
                  <a:lnTo>
                    <a:pt x="301446" y="1128290"/>
                  </a:lnTo>
                  <a:lnTo>
                    <a:pt x="293484" y="1139811"/>
                  </a:lnTo>
                  <a:lnTo>
                    <a:pt x="235221" y="1159714"/>
                  </a:lnTo>
                  <a:lnTo>
                    <a:pt x="188539" y="1167494"/>
                  </a:lnTo>
                  <a:lnTo>
                    <a:pt x="132568" y="1173424"/>
                  </a:lnTo>
                  <a:lnTo>
                    <a:pt x="69118" y="1177203"/>
                  </a:lnTo>
                  <a:lnTo>
                    <a:pt x="0" y="1178530"/>
                  </a:lnTo>
                </a:path>
              </a:pathLst>
            </a:custGeom>
            <a:ln w="19050">
              <a:solidFill>
                <a:srgbClr val="4472C4"/>
              </a:solidFill>
            </a:ln>
          </p:spPr>
          <p:txBody>
            <a:bodyPr wrap="square" lIns="0" tIns="0" rIns="0" bIns="0" rtlCol="0"/>
            <a:lstStyle/>
            <a:p>
              <a:endParaRPr>
                <a:cs typeface="+mn-ea"/>
                <a:sym typeface="+mn-lt"/>
              </a:endParaRPr>
            </a:p>
          </p:txBody>
        </p:sp>
        <p:sp>
          <p:nvSpPr>
            <p:cNvPr id="9" name="object 6">
              <a:extLst>
                <a:ext uri="{FF2B5EF4-FFF2-40B4-BE49-F238E27FC236}">
                  <a16:creationId xmlns:a16="http://schemas.microsoft.com/office/drawing/2014/main" id="{581211D7-CE1A-47A2-82CD-F84FECFF0E1C}"/>
                </a:ext>
              </a:extLst>
            </p:cNvPr>
            <p:cNvSpPr txBox="1"/>
            <p:nvPr/>
          </p:nvSpPr>
          <p:spPr>
            <a:xfrm>
              <a:off x="6514177" y="1778170"/>
              <a:ext cx="1304290" cy="568325"/>
            </a:xfrm>
            <a:prstGeom prst="rect">
              <a:avLst/>
            </a:prstGeom>
          </p:spPr>
          <p:txBody>
            <a:bodyPr vert="horz" wrap="square" lIns="0" tIns="26670" rIns="0" bIns="0" rtlCol="0">
              <a:spAutoFit/>
            </a:bodyPr>
            <a:lstStyle/>
            <a:p>
              <a:pPr marL="12700" marR="5080">
                <a:lnSpc>
                  <a:spcPts val="2110"/>
                </a:lnSpc>
                <a:spcBef>
                  <a:spcPts val="210"/>
                </a:spcBef>
              </a:pPr>
              <a:r>
                <a:rPr sz="1800" spc="-5" dirty="0">
                  <a:cs typeface="+mn-ea"/>
                  <a:sym typeface="+mn-lt"/>
                </a:rPr>
                <a:t>New</a:t>
              </a:r>
              <a:r>
                <a:rPr sz="1800" spc="-85" dirty="0">
                  <a:cs typeface="+mn-ea"/>
                  <a:sym typeface="+mn-lt"/>
                </a:rPr>
                <a:t> </a:t>
              </a:r>
              <a:r>
                <a:rPr sz="1800" spc="-5" dirty="0">
                  <a:cs typeface="+mn-ea"/>
                  <a:sym typeface="+mn-lt"/>
                </a:rPr>
                <a:t>Network  topology</a:t>
              </a:r>
              <a:endParaRPr sz="1800" dirty="0">
                <a:cs typeface="+mn-ea"/>
                <a:sym typeface="+mn-lt"/>
              </a:endParaRPr>
            </a:p>
          </p:txBody>
        </p:sp>
        <p:sp>
          <p:nvSpPr>
            <p:cNvPr id="10" name="object 7">
              <a:extLst>
                <a:ext uri="{FF2B5EF4-FFF2-40B4-BE49-F238E27FC236}">
                  <a16:creationId xmlns:a16="http://schemas.microsoft.com/office/drawing/2014/main" id="{138E8ACB-FE82-48D6-AB8F-51350AEECBC1}"/>
                </a:ext>
              </a:extLst>
            </p:cNvPr>
            <p:cNvSpPr/>
            <p:nvPr/>
          </p:nvSpPr>
          <p:spPr>
            <a:xfrm>
              <a:off x="6074838" y="2989324"/>
              <a:ext cx="203805" cy="420912"/>
            </a:xfrm>
            <a:custGeom>
              <a:avLst/>
              <a:gdLst/>
              <a:ahLst/>
              <a:cxnLst/>
              <a:rect l="l" t="t" r="r" b="b"/>
              <a:pathLst>
                <a:path w="603250" h="504825">
                  <a:moveTo>
                    <a:pt x="0" y="0"/>
                  </a:moveTo>
                  <a:lnTo>
                    <a:pt x="80136" y="1501"/>
                  </a:lnTo>
                  <a:lnTo>
                    <a:pt x="152145" y="5738"/>
                  </a:lnTo>
                  <a:lnTo>
                    <a:pt x="213154" y="12310"/>
                  </a:lnTo>
                  <a:lnTo>
                    <a:pt x="260289" y="20816"/>
                  </a:lnTo>
                  <a:lnTo>
                    <a:pt x="301446" y="42029"/>
                  </a:lnTo>
                  <a:lnTo>
                    <a:pt x="301446" y="210156"/>
                  </a:lnTo>
                  <a:lnTo>
                    <a:pt x="312214" y="221329"/>
                  </a:lnTo>
                  <a:lnTo>
                    <a:pt x="389737" y="239875"/>
                  </a:lnTo>
                  <a:lnTo>
                    <a:pt x="450746" y="246446"/>
                  </a:lnTo>
                  <a:lnTo>
                    <a:pt x="522756" y="250683"/>
                  </a:lnTo>
                  <a:lnTo>
                    <a:pt x="602892" y="252185"/>
                  </a:lnTo>
                  <a:lnTo>
                    <a:pt x="522756" y="253686"/>
                  </a:lnTo>
                  <a:lnTo>
                    <a:pt x="450746" y="257923"/>
                  </a:lnTo>
                  <a:lnTo>
                    <a:pt x="389737" y="264495"/>
                  </a:lnTo>
                  <a:lnTo>
                    <a:pt x="342602" y="273001"/>
                  </a:lnTo>
                  <a:lnTo>
                    <a:pt x="301446" y="294214"/>
                  </a:lnTo>
                  <a:lnTo>
                    <a:pt x="301446" y="462341"/>
                  </a:lnTo>
                  <a:lnTo>
                    <a:pt x="290678" y="473514"/>
                  </a:lnTo>
                  <a:lnTo>
                    <a:pt x="260289" y="483554"/>
                  </a:lnTo>
                  <a:lnTo>
                    <a:pt x="213154" y="492060"/>
                  </a:lnTo>
                  <a:lnTo>
                    <a:pt x="152145" y="498632"/>
                  </a:lnTo>
                  <a:lnTo>
                    <a:pt x="80136" y="502868"/>
                  </a:lnTo>
                  <a:lnTo>
                    <a:pt x="0" y="504370"/>
                  </a:lnTo>
                </a:path>
              </a:pathLst>
            </a:custGeom>
            <a:ln w="19050">
              <a:solidFill>
                <a:srgbClr val="4472C4"/>
              </a:solidFill>
            </a:ln>
          </p:spPr>
          <p:txBody>
            <a:bodyPr wrap="square" lIns="0" tIns="0" rIns="0" bIns="0" rtlCol="0"/>
            <a:lstStyle/>
            <a:p>
              <a:endParaRPr>
                <a:cs typeface="+mn-ea"/>
                <a:sym typeface="+mn-lt"/>
              </a:endParaRPr>
            </a:p>
          </p:txBody>
        </p:sp>
        <p:sp>
          <p:nvSpPr>
            <p:cNvPr id="11" name="object 8">
              <a:extLst>
                <a:ext uri="{FF2B5EF4-FFF2-40B4-BE49-F238E27FC236}">
                  <a16:creationId xmlns:a16="http://schemas.microsoft.com/office/drawing/2014/main" id="{D1CB0695-8CC6-4BA9-80C7-913A7EC64FE1}"/>
                </a:ext>
              </a:extLst>
            </p:cNvPr>
            <p:cNvSpPr txBox="1"/>
            <p:nvPr/>
          </p:nvSpPr>
          <p:spPr>
            <a:xfrm>
              <a:off x="6514177" y="3129280"/>
              <a:ext cx="1101090"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mn-ea"/>
                  <a:sym typeface="+mn-lt"/>
                </a:rPr>
                <a:t>New</a:t>
              </a:r>
              <a:r>
                <a:rPr sz="1800" spc="-50" dirty="0">
                  <a:cs typeface="+mn-ea"/>
                  <a:sym typeface="+mn-lt"/>
                </a:rPr>
                <a:t> </a:t>
              </a:r>
              <a:r>
                <a:rPr sz="1800" spc="-5" dirty="0">
                  <a:cs typeface="+mn-ea"/>
                  <a:sym typeface="+mn-lt"/>
                </a:rPr>
                <a:t>Losses</a:t>
              </a:r>
              <a:endParaRPr sz="1800" dirty="0">
                <a:cs typeface="+mn-ea"/>
                <a:sym typeface="+mn-lt"/>
              </a:endParaRPr>
            </a:p>
          </p:txBody>
        </p:sp>
        <p:sp>
          <p:nvSpPr>
            <p:cNvPr id="12" name="object 9">
              <a:extLst>
                <a:ext uri="{FF2B5EF4-FFF2-40B4-BE49-F238E27FC236}">
                  <a16:creationId xmlns:a16="http://schemas.microsoft.com/office/drawing/2014/main" id="{AD7AE39F-6ADD-4AC6-AB4C-40C3AF44E10F}"/>
                </a:ext>
              </a:extLst>
            </p:cNvPr>
            <p:cNvSpPr/>
            <p:nvPr/>
          </p:nvSpPr>
          <p:spPr>
            <a:xfrm>
              <a:off x="6115050" y="3728805"/>
              <a:ext cx="203805" cy="806099"/>
            </a:xfrm>
            <a:custGeom>
              <a:avLst/>
              <a:gdLst/>
              <a:ahLst/>
              <a:cxnLst/>
              <a:rect l="l" t="t" r="r" b="b"/>
              <a:pathLst>
                <a:path w="603250" h="504825">
                  <a:moveTo>
                    <a:pt x="0" y="0"/>
                  </a:moveTo>
                  <a:lnTo>
                    <a:pt x="80136" y="1501"/>
                  </a:lnTo>
                  <a:lnTo>
                    <a:pt x="152145" y="5738"/>
                  </a:lnTo>
                  <a:lnTo>
                    <a:pt x="213154" y="12310"/>
                  </a:lnTo>
                  <a:lnTo>
                    <a:pt x="260289" y="20816"/>
                  </a:lnTo>
                  <a:lnTo>
                    <a:pt x="301446" y="42029"/>
                  </a:lnTo>
                  <a:lnTo>
                    <a:pt x="301446" y="210156"/>
                  </a:lnTo>
                  <a:lnTo>
                    <a:pt x="312214" y="221329"/>
                  </a:lnTo>
                  <a:lnTo>
                    <a:pt x="389737" y="239875"/>
                  </a:lnTo>
                  <a:lnTo>
                    <a:pt x="450746" y="246446"/>
                  </a:lnTo>
                  <a:lnTo>
                    <a:pt x="522756" y="250683"/>
                  </a:lnTo>
                  <a:lnTo>
                    <a:pt x="602892" y="252185"/>
                  </a:lnTo>
                  <a:lnTo>
                    <a:pt x="522756" y="253686"/>
                  </a:lnTo>
                  <a:lnTo>
                    <a:pt x="450746" y="257923"/>
                  </a:lnTo>
                  <a:lnTo>
                    <a:pt x="389737" y="264495"/>
                  </a:lnTo>
                  <a:lnTo>
                    <a:pt x="342602" y="273001"/>
                  </a:lnTo>
                  <a:lnTo>
                    <a:pt x="301446" y="294214"/>
                  </a:lnTo>
                  <a:lnTo>
                    <a:pt x="301446" y="462341"/>
                  </a:lnTo>
                  <a:lnTo>
                    <a:pt x="290678" y="473514"/>
                  </a:lnTo>
                  <a:lnTo>
                    <a:pt x="260289" y="483554"/>
                  </a:lnTo>
                  <a:lnTo>
                    <a:pt x="213154" y="492060"/>
                  </a:lnTo>
                  <a:lnTo>
                    <a:pt x="152145" y="498632"/>
                  </a:lnTo>
                  <a:lnTo>
                    <a:pt x="80136" y="502868"/>
                  </a:lnTo>
                  <a:lnTo>
                    <a:pt x="0" y="504370"/>
                  </a:lnTo>
                </a:path>
              </a:pathLst>
            </a:custGeom>
            <a:ln w="19050">
              <a:solidFill>
                <a:srgbClr val="4472C4"/>
              </a:solidFill>
            </a:ln>
          </p:spPr>
          <p:txBody>
            <a:bodyPr wrap="square" lIns="0" tIns="0" rIns="0" bIns="0" rtlCol="0"/>
            <a:lstStyle/>
            <a:p>
              <a:endParaRPr>
                <a:cs typeface="+mn-ea"/>
                <a:sym typeface="+mn-lt"/>
              </a:endParaRPr>
            </a:p>
          </p:txBody>
        </p:sp>
        <p:sp>
          <p:nvSpPr>
            <p:cNvPr id="13" name="object 10">
              <a:extLst>
                <a:ext uri="{FF2B5EF4-FFF2-40B4-BE49-F238E27FC236}">
                  <a16:creationId xmlns:a16="http://schemas.microsoft.com/office/drawing/2014/main" id="{AF5B8098-1762-40C1-855C-0C8288F64075}"/>
                </a:ext>
              </a:extLst>
            </p:cNvPr>
            <p:cNvSpPr txBox="1"/>
            <p:nvPr/>
          </p:nvSpPr>
          <p:spPr>
            <a:xfrm>
              <a:off x="6514177" y="4012273"/>
              <a:ext cx="1087120"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mn-ea"/>
                  <a:sym typeface="+mn-lt"/>
                </a:rPr>
                <a:t>New</a:t>
              </a:r>
              <a:r>
                <a:rPr sz="1800" spc="-50" dirty="0">
                  <a:cs typeface="+mn-ea"/>
                  <a:sym typeface="+mn-lt"/>
                </a:rPr>
                <a:t> </a:t>
              </a:r>
              <a:r>
                <a:rPr sz="1800" spc="-5" dirty="0">
                  <a:cs typeface="+mn-ea"/>
                  <a:sym typeface="+mn-lt"/>
                </a:rPr>
                <a:t>Inputs</a:t>
              </a:r>
              <a:endParaRPr sz="1800" dirty="0">
                <a:cs typeface="+mn-ea"/>
                <a:sym typeface="+mn-lt"/>
              </a:endParaRPr>
            </a:p>
          </p:txBody>
        </p:sp>
        <p:sp>
          <p:nvSpPr>
            <p:cNvPr id="14" name="object 11">
              <a:extLst>
                <a:ext uri="{FF2B5EF4-FFF2-40B4-BE49-F238E27FC236}">
                  <a16:creationId xmlns:a16="http://schemas.microsoft.com/office/drawing/2014/main" id="{74FBA924-FF94-4290-B08D-3837D6E7C7BA}"/>
                </a:ext>
              </a:extLst>
            </p:cNvPr>
            <p:cNvSpPr/>
            <p:nvPr/>
          </p:nvSpPr>
          <p:spPr>
            <a:xfrm>
              <a:off x="6115050" y="4660240"/>
              <a:ext cx="203805" cy="939330"/>
            </a:xfrm>
            <a:custGeom>
              <a:avLst/>
              <a:gdLst/>
              <a:ahLst/>
              <a:cxnLst/>
              <a:rect l="l" t="t" r="r" b="b"/>
              <a:pathLst>
                <a:path w="603250" h="720725">
                  <a:moveTo>
                    <a:pt x="0" y="0"/>
                  </a:moveTo>
                  <a:lnTo>
                    <a:pt x="69118" y="1326"/>
                  </a:lnTo>
                  <a:lnTo>
                    <a:pt x="132568" y="5106"/>
                  </a:lnTo>
                  <a:lnTo>
                    <a:pt x="188539" y="11036"/>
                  </a:lnTo>
                  <a:lnTo>
                    <a:pt x="235221" y="18817"/>
                  </a:lnTo>
                  <a:lnTo>
                    <a:pt x="293484" y="38719"/>
                  </a:lnTo>
                  <a:lnTo>
                    <a:pt x="301446" y="50239"/>
                  </a:lnTo>
                  <a:lnTo>
                    <a:pt x="301446" y="310092"/>
                  </a:lnTo>
                  <a:lnTo>
                    <a:pt x="309407" y="321611"/>
                  </a:lnTo>
                  <a:lnTo>
                    <a:pt x="367670" y="341514"/>
                  </a:lnTo>
                  <a:lnTo>
                    <a:pt x="414353" y="349294"/>
                  </a:lnTo>
                  <a:lnTo>
                    <a:pt x="470324" y="355224"/>
                  </a:lnTo>
                  <a:lnTo>
                    <a:pt x="533774" y="359004"/>
                  </a:lnTo>
                  <a:lnTo>
                    <a:pt x="602893" y="360331"/>
                  </a:lnTo>
                  <a:lnTo>
                    <a:pt x="533774" y="361658"/>
                  </a:lnTo>
                  <a:lnTo>
                    <a:pt x="470324" y="365437"/>
                  </a:lnTo>
                  <a:lnTo>
                    <a:pt x="414353" y="371368"/>
                  </a:lnTo>
                  <a:lnTo>
                    <a:pt x="367670" y="379148"/>
                  </a:lnTo>
                  <a:lnTo>
                    <a:pt x="309407" y="399050"/>
                  </a:lnTo>
                  <a:lnTo>
                    <a:pt x="301446" y="410570"/>
                  </a:lnTo>
                  <a:lnTo>
                    <a:pt x="301446" y="670423"/>
                  </a:lnTo>
                  <a:lnTo>
                    <a:pt x="293484" y="681942"/>
                  </a:lnTo>
                  <a:lnTo>
                    <a:pt x="235221" y="701845"/>
                  </a:lnTo>
                  <a:lnTo>
                    <a:pt x="188539" y="709625"/>
                  </a:lnTo>
                  <a:lnTo>
                    <a:pt x="132568" y="715556"/>
                  </a:lnTo>
                  <a:lnTo>
                    <a:pt x="69118" y="719335"/>
                  </a:lnTo>
                  <a:lnTo>
                    <a:pt x="0" y="720662"/>
                  </a:lnTo>
                </a:path>
              </a:pathLst>
            </a:custGeom>
            <a:ln w="19050">
              <a:solidFill>
                <a:srgbClr val="4472C4"/>
              </a:solidFill>
            </a:ln>
          </p:spPr>
          <p:txBody>
            <a:bodyPr wrap="square" lIns="0" tIns="0" rIns="0" bIns="0" rtlCol="0"/>
            <a:lstStyle/>
            <a:p>
              <a:endParaRPr>
                <a:cs typeface="+mn-ea"/>
                <a:sym typeface="+mn-lt"/>
              </a:endParaRPr>
            </a:p>
          </p:txBody>
        </p:sp>
        <p:sp>
          <p:nvSpPr>
            <p:cNvPr id="15" name="object 12">
              <a:extLst>
                <a:ext uri="{FF2B5EF4-FFF2-40B4-BE49-F238E27FC236}">
                  <a16:creationId xmlns:a16="http://schemas.microsoft.com/office/drawing/2014/main" id="{CE7D6C70-7115-4103-8FAB-F71DA8E43FC5}"/>
                </a:ext>
              </a:extLst>
            </p:cNvPr>
            <p:cNvSpPr txBox="1"/>
            <p:nvPr/>
          </p:nvSpPr>
          <p:spPr>
            <a:xfrm>
              <a:off x="6514177" y="4980045"/>
              <a:ext cx="984250"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mn-ea"/>
                  <a:sym typeface="+mn-lt"/>
                </a:rPr>
                <a:t>New</a:t>
              </a:r>
              <a:r>
                <a:rPr sz="1800" spc="-50" dirty="0">
                  <a:cs typeface="+mn-ea"/>
                  <a:sym typeface="+mn-lt"/>
                </a:rPr>
                <a:t> </a:t>
              </a:r>
              <a:r>
                <a:rPr sz="1800" spc="-40" dirty="0">
                  <a:cs typeface="+mn-ea"/>
                  <a:sym typeface="+mn-lt"/>
                </a:rPr>
                <a:t>Tasks</a:t>
              </a:r>
              <a:endParaRPr sz="1800">
                <a:cs typeface="+mn-ea"/>
                <a:sym typeface="+mn-lt"/>
              </a:endParaRPr>
            </a:p>
          </p:txBody>
        </p:sp>
        <p:sp>
          <p:nvSpPr>
            <p:cNvPr id="16" name="object 13">
              <a:extLst>
                <a:ext uri="{FF2B5EF4-FFF2-40B4-BE49-F238E27FC236}">
                  <a16:creationId xmlns:a16="http://schemas.microsoft.com/office/drawing/2014/main" id="{757AEC47-29F9-4214-9948-9C04C7C02634}"/>
                </a:ext>
              </a:extLst>
            </p:cNvPr>
            <p:cNvSpPr/>
            <p:nvPr/>
          </p:nvSpPr>
          <p:spPr>
            <a:xfrm>
              <a:off x="6115050" y="5658036"/>
              <a:ext cx="180021" cy="354992"/>
            </a:xfrm>
            <a:custGeom>
              <a:avLst/>
              <a:gdLst/>
              <a:ahLst/>
              <a:cxnLst/>
              <a:rect l="l" t="t" r="r" b="b"/>
              <a:pathLst>
                <a:path w="602614" h="369570">
                  <a:moveTo>
                    <a:pt x="0" y="0"/>
                  </a:moveTo>
                  <a:lnTo>
                    <a:pt x="80047" y="1099"/>
                  </a:lnTo>
                  <a:lnTo>
                    <a:pt x="151976" y="4201"/>
                  </a:lnTo>
                  <a:lnTo>
                    <a:pt x="212917" y="9014"/>
                  </a:lnTo>
                  <a:lnTo>
                    <a:pt x="259999" y="15242"/>
                  </a:lnTo>
                  <a:lnTo>
                    <a:pt x="301110" y="30776"/>
                  </a:lnTo>
                  <a:lnTo>
                    <a:pt x="301110" y="153890"/>
                  </a:lnTo>
                  <a:lnTo>
                    <a:pt x="311866" y="162071"/>
                  </a:lnTo>
                  <a:lnTo>
                    <a:pt x="389303" y="175651"/>
                  </a:lnTo>
                  <a:lnTo>
                    <a:pt x="450244" y="180464"/>
                  </a:lnTo>
                  <a:lnTo>
                    <a:pt x="522174" y="183566"/>
                  </a:lnTo>
                  <a:lnTo>
                    <a:pt x="602221" y="184666"/>
                  </a:lnTo>
                  <a:lnTo>
                    <a:pt x="522174" y="185765"/>
                  </a:lnTo>
                  <a:lnTo>
                    <a:pt x="450244" y="188867"/>
                  </a:lnTo>
                  <a:lnTo>
                    <a:pt x="389303" y="193680"/>
                  </a:lnTo>
                  <a:lnTo>
                    <a:pt x="342220" y="199908"/>
                  </a:lnTo>
                  <a:lnTo>
                    <a:pt x="301110" y="215442"/>
                  </a:lnTo>
                  <a:lnTo>
                    <a:pt x="301110" y="338556"/>
                  </a:lnTo>
                  <a:lnTo>
                    <a:pt x="290354" y="346737"/>
                  </a:lnTo>
                  <a:lnTo>
                    <a:pt x="259999" y="354089"/>
                  </a:lnTo>
                  <a:lnTo>
                    <a:pt x="212917" y="360318"/>
                  </a:lnTo>
                  <a:lnTo>
                    <a:pt x="151976" y="365130"/>
                  </a:lnTo>
                  <a:lnTo>
                    <a:pt x="80047" y="368232"/>
                  </a:lnTo>
                  <a:lnTo>
                    <a:pt x="0" y="369332"/>
                  </a:lnTo>
                </a:path>
              </a:pathLst>
            </a:custGeom>
            <a:ln w="19050">
              <a:solidFill>
                <a:srgbClr val="4472C4"/>
              </a:solidFill>
            </a:ln>
          </p:spPr>
          <p:txBody>
            <a:bodyPr wrap="square" lIns="0" tIns="0" rIns="0" bIns="0" rtlCol="0"/>
            <a:lstStyle/>
            <a:p>
              <a:endParaRPr>
                <a:cs typeface="+mn-ea"/>
                <a:sym typeface="+mn-lt"/>
              </a:endParaRPr>
            </a:p>
          </p:txBody>
        </p:sp>
        <p:sp>
          <p:nvSpPr>
            <p:cNvPr id="17" name="object 14">
              <a:extLst>
                <a:ext uri="{FF2B5EF4-FFF2-40B4-BE49-F238E27FC236}">
                  <a16:creationId xmlns:a16="http://schemas.microsoft.com/office/drawing/2014/main" id="{17AED9B7-943F-4880-9CA0-EACDAC5120EF}"/>
                </a:ext>
              </a:extLst>
            </p:cNvPr>
            <p:cNvSpPr txBox="1"/>
            <p:nvPr/>
          </p:nvSpPr>
          <p:spPr>
            <a:xfrm>
              <a:off x="6514177" y="5681251"/>
              <a:ext cx="2117090"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mn-ea"/>
                  <a:sym typeface="+mn-lt"/>
                </a:rPr>
                <a:t>New Model</a:t>
              </a:r>
              <a:r>
                <a:rPr sz="1800" spc="-15" dirty="0">
                  <a:cs typeface="+mn-ea"/>
                  <a:sym typeface="+mn-lt"/>
                </a:rPr>
                <a:t> </a:t>
              </a:r>
              <a:r>
                <a:rPr sz="1800" spc="-10" dirty="0">
                  <a:cs typeface="+mn-ea"/>
                  <a:sym typeface="+mn-lt"/>
                </a:rPr>
                <a:t>Properties</a:t>
              </a:r>
              <a:endParaRPr sz="1800" dirty="0">
                <a:cs typeface="+mn-ea"/>
                <a:sym typeface="+mn-lt"/>
              </a:endParaRPr>
            </a:p>
          </p:txBody>
        </p:sp>
      </p:grpSp>
    </p:spTree>
    <p:extLst>
      <p:ext uri="{BB962C8B-B14F-4D97-AF65-F5344CB8AC3E}">
        <p14:creationId xmlns:p14="http://schemas.microsoft.com/office/powerpoint/2010/main" val="4036566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n-ea"/>
                <a:cs typeface="+mn-ea"/>
                <a:sym typeface="+mn-lt"/>
              </a:rPr>
              <a:t>References</a:t>
            </a:r>
            <a:endParaRPr lang="zh-CN" altLang="en-US" dirty="0">
              <a:ea typeface="+mn-ea"/>
              <a:cs typeface="+mn-ea"/>
              <a:sym typeface="+mn-lt"/>
            </a:endParaRPr>
          </a:p>
        </p:txBody>
      </p:sp>
      <p:sp>
        <p:nvSpPr>
          <p:cNvPr id="3" name="内容占位符 2"/>
          <p:cNvSpPr>
            <a:spLocks noGrp="1"/>
          </p:cNvSpPr>
          <p:nvPr>
            <p:ph idx="1"/>
          </p:nvPr>
        </p:nvSpPr>
        <p:spPr/>
        <p:txBody>
          <a:bodyPr>
            <a:noAutofit/>
          </a:bodyPr>
          <a:lstStyle/>
          <a:p>
            <a:r>
              <a:rPr lang="en-US" altLang="zh-CN" sz="2400" dirty="0">
                <a:cs typeface="Calibri" panose="020F0502020204030204"/>
                <a:sym typeface="+mn-ea"/>
              </a:rPr>
              <a:t>https://qiyanjun.github.io/2019f-UVA-CS6316-MachineLearning/</a:t>
            </a:r>
            <a:endParaRPr lang="en-US" altLang="zh-CN" sz="2400" dirty="0">
              <a:cs typeface="+mn-ea"/>
              <a:sym typeface="+mn-lt"/>
            </a:endParaRPr>
          </a:p>
          <a:p>
            <a:r>
              <a:rPr lang="en-US" altLang="zh-CN" sz="2400" dirty="0">
                <a:ea typeface="+mn-ea"/>
                <a:cs typeface="+mn-ea"/>
                <a:sym typeface="+mn-lt"/>
              </a:rPr>
              <a:t>Dr. Yann </a:t>
            </a:r>
            <a:r>
              <a:rPr lang="en-US" altLang="zh-CN" sz="2400" dirty="0" err="1">
                <a:ea typeface="+mn-ea"/>
                <a:cs typeface="+mn-ea"/>
                <a:sym typeface="+mn-lt"/>
              </a:rPr>
              <a:t>Lecun’s</a:t>
            </a:r>
            <a:r>
              <a:rPr lang="en-US" altLang="zh-CN" sz="2400" dirty="0">
                <a:ea typeface="+mn-ea"/>
                <a:cs typeface="+mn-ea"/>
                <a:sym typeface="+mn-lt"/>
              </a:rPr>
              <a:t> deep learning tutorials</a:t>
            </a:r>
          </a:p>
          <a:p>
            <a:r>
              <a:rPr lang="en-US" altLang="zh-CN" sz="2400" dirty="0">
                <a:ea typeface="+mn-ea"/>
                <a:cs typeface="+mn-ea"/>
                <a:sym typeface="+mn-lt"/>
              </a:rPr>
              <a:t>Dr. Li Deng’s ICML 2014 Deep Learning Tutorial</a:t>
            </a:r>
          </a:p>
          <a:p>
            <a:r>
              <a:rPr lang="en-US" altLang="zh-CN" sz="2400" dirty="0">
                <a:ea typeface="+mn-ea"/>
                <a:cs typeface="+mn-ea"/>
                <a:sym typeface="+mn-lt"/>
              </a:rPr>
              <a:t>Dr. Kai Yu’s deep learning tutorial</a:t>
            </a:r>
          </a:p>
          <a:p>
            <a:r>
              <a:rPr lang="en-US" altLang="zh-CN" sz="2400" dirty="0">
                <a:ea typeface="+mn-ea"/>
                <a:cs typeface="+mn-ea"/>
                <a:sym typeface="+mn-lt"/>
              </a:rPr>
              <a:t>Dr. Rob Fergus’ deep learning tutorial</a:t>
            </a:r>
          </a:p>
          <a:p>
            <a:r>
              <a:rPr lang="en-US" altLang="zh-CN" sz="2400" dirty="0">
                <a:ea typeface="+mn-ea"/>
                <a:cs typeface="+mn-ea"/>
                <a:sym typeface="+mn-lt"/>
              </a:rPr>
              <a:t>Prof. Nando de Freitas’ slides</a:t>
            </a:r>
          </a:p>
          <a:p>
            <a:r>
              <a:rPr lang="en-US" altLang="zh-CN" sz="2400" dirty="0">
                <a:ea typeface="+mn-ea"/>
                <a:cs typeface="+mn-ea"/>
                <a:sym typeface="+mn-lt"/>
              </a:rPr>
              <a:t>Olivier Grisel’s talk at Paris Data Geeks / Open World Forum</a:t>
            </a:r>
          </a:p>
          <a:p>
            <a:r>
              <a:rPr lang="en-US" altLang="zh-CN" sz="2400" dirty="0">
                <a:ea typeface="+mn-ea"/>
                <a:cs typeface="+mn-ea"/>
                <a:sym typeface="+mn-lt"/>
              </a:rPr>
              <a:t>Hastie, Trevor, et al. The elements of statistical learning. Vol. 2. No.1.New York: Springer, 2009.</a:t>
            </a:r>
          </a:p>
          <a:p>
            <a:r>
              <a:rPr lang="en-US" altLang="zh-CN" sz="2400" dirty="0">
                <a:ea typeface="+mn-ea"/>
                <a:cs typeface="+mn-ea"/>
                <a:sym typeface="+mn-lt"/>
              </a:rPr>
              <a:t>Dr. Hung-</a:t>
            </a:r>
            <a:r>
              <a:rPr lang="en-US" altLang="zh-CN" sz="2400" dirty="0" err="1">
                <a:ea typeface="+mn-ea"/>
                <a:cs typeface="+mn-ea"/>
                <a:sym typeface="+mn-lt"/>
              </a:rPr>
              <a:t>yi</a:t>
            </a:r>
            <a:r>
              <a:rPr lang="en-US" altLang="zh-CN" sz="2400" dirty="0">
                <a:ea typeface="+mn-ea"/>
                <a:cs typeface="+mn-ea"/>
                <a:sym typeface="+mn-lt"/>
              </a:rPr>
              <a:t> Lee’s CNN slides</a:t>
            </a:r>
          </a:p>
          <a:p>
            <a:r>
              <a:rPr lang="en-US" altLang="zh-CN" sz="2400" dirty="0">
                <a:ea typeface="+mn-ea"/>
                <a:cs typeface="+mn-ea"/>
                <a:sym typeface="+mn-lt"/>
              </a:rPr>
              <a:t>NIPS 2017 DL Trend Tutorial</a:t>
            </a: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82</a:t>
            </a:fld>
            <a:endParaRPr lang="zh-CN" altLang="en-US">
              <a:cs typeface="+mn-ea"/>
              <a:sym typeface="+mn-lt"/>
            </a:endParaRPr>
          </a:p>
        </p:txBody>
      </p:sp>
    </p:spTree>
    <p:extLst>
      <p:ext uri="{BB962C8B-B14F-4D97-AF65-F5344CB8AC3E}">
        <p14:creationId xmlns:p14="http://schemas.microsoft.com/office/powerpoint/2010/main" val="23164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ph type="ctrTitle"/>
          </p:nvPr>
        </p:nvSpPr>
        <p:spPr>
          <a:xfrm>
            <a:off x="1143000" y="1699022"/>
            <a:ext cx="6858000" cy="1790700"/>
          </a:xfrm>
        </p:spPr>
        <p:txBody>
          <a:bodyPr/>
          <a:lstStyle/>
          <a:p>
            <a:r>
              <a:rPr lang="en-US" altLang="zh-CN" i="1" dirty="0">
                <a:ea typeface="+mn-ea"/>
                <a:cs typeface="+mn-ea"/>
                <a:sym typeface="+mn-lt"/>
              </a:rPr>
              <a:t>Thanks for listening</a:t>
            </a:r>
            <a:endParaRPr lang="zh-CN" altLang="en-US" i="1" dirty="0">
              <a:ea typeface="+mn-ea"/>
              <a:cs typeface="+mn-ea"/>
              <a:sym typeface="+mn-lt"/>
            </a:endParaRPr>
          </a:p>
        </p:txBody>
      </p:sp>
      <p:sp>
        <p:nvSpPr>
          <p:cNvPr id="4" name="日期占位符 3"/>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9" name="页脚占位符 4"/>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p:cNvSpPr>
            <a:spLocks noGrp="1"/>
          </p:cNvSpPr>
          <p:nvPr>
            <p:ph type="sldNum" sz="quarter" idx="12"/>
          </p:nvPr>
        </p:nvSpPr>
        <p:spPr/>
        <p:txBody>
          <a:bodyPr/>
          <a:lstStyle/>
          <a:p>
            <a:fld id="{5E1FB758-60BF-4E88-A44B-832C9297871E}" type="slidenum">
              <a:rPr lang="zh-CN" altLang="en-US" smtClean="0">
                <a:cs typeface="+mn-ea"/>
                <a:sym typeface="+mn-lt"/>
              </a:rPr>
              <a:t>83</a:t>
            </a:fld>
            <a:endParaRPr lang="zh-CN" altLang="en-US">
              <a:cs typeface="+mn-ea"/>
              <a:sym typeface="+mn-lt"/>
            </a:endParaRPr>
          </a:p>
        </p:txBody>
      </p:sp>
    </p:spTree>
    <p:extLst>
      <p:ext uri="{BB962C8B-B14F-4D97-AF65-F5344CB8AC3E}">
        <p14:creationId xmlns:p14="http://schemas.microsoft.com/office/powerpoint/2010/main" val="233947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
            <a:extLst>
              <a:ext uri="{FF2B5EF4-FFF2-40B4-BE49-F238E27FC236}">
                <a16:creationId xmlns:a16="http://schemas.microsoft.com/office/drawing/2014/main" id="{3026DB0E-D1E3-4DE2-8382-72BAF22BF429}"/>
              </a:ext>
            </a:extLst>
          </p:cNvPr>
          <p:cNvSpPr/>
          <p:nvPr/>
        </p:nvSpPr>
        <p:spPr>
          <a:xfrm>
            <a:off x="205740" y="2089105"/>
            <a:ext cx="8732519" cy="3561418"/>
          </a:xfrm>
          <a:prstGeom prst="rect">
            <a:avLst/>
          </a:prstGeom>
          <a:blipFill>
            <a:blip r:embed="rId2" cstate="print"/>
            <a:stretch>
              <a:fillRect/>
            </a:stretch>
          </a:blipFill>
        </p:spPr>
        <p:txBody>
          <a:bodyPr wrap="square" lIns="0" tIns="0" rIns="0" bIns="0" rtlCol="0"/>
          <a:lstStyle/>
          <a:p>
            <a:endParaRPr>
              <a:cs typeface="+mn-ea"/>
              <a:sym typeface="+mn-lt"/>
            </a:endParaRPr>
          </a:p>
        </p:txBody>
      </p:sp>
      <p:sp>
        <p:nvSpPr>
          <p:cNvPr id="2" name="标题 1">
            <a:extLst>
              <a:ext uri="{FF2B5EF4-FFF2-40B4-BE49-F238E27FC236}">
                <a16:creationId xmlns:a16="http://schemas.microsoft.com/office/drawing/2014/main" id="{4287CC12-6042-4CEC-8BE3-3FE95FF7F559}"/>
              </a:ext>
            </a:extLst>
          </p:cNvPr>
          <p:cNvSpPr>
            <a:spLocks noGrp="1"/>
          </p:cNvSpPr>
          <p:nvPr>
            <p:ph type="title"/>
          </p:nvPr>
        </p:nvSpPr>
        <p:spPr/>
        <p:txBody>
          <a:bodyPr/>
          <a:lstStyle/>
          <a:p>
            <a:r>
              <a:rPr lang="en-US" altLang="zh-CN" spc="-35" dirty="0">
                <a:ea typeface="+mn-ea"/>
                <a:cs typeface="+mn-ea"/>
                <a:sym typeface="+mn-lt"/>
              </a:rPr>
              <a:t>Recurrent </a:t>
            </a:r>
            <a:r>
              <a:rPr lang="en-US" altLang="zh-CN" spc="-40" dirty="0">
                <a:ea typeface="+mn-ea"/>
                <a:cs typeface="+mn-ea"/>
                <a:sym typeface="+mn-lt"/>
              </a:rPr>
              <a:t>Neural </a:t>
            </a:r>
            <a:r>
              <a:rPr lang="en-US" altLang="zh-CN" spc="-45" dirty="0">
                <a:ea typeface="+mn-ea"/>
                <a:cs typeface="+mn-ea"/>
                <a:sym typeface="+mn-lt"/>
              </a:rPr>
              <a:t>Networks</a:t>
            </a:r>
            <a:r>
              <a:rPr lang="en-US" altLang="zh-CN" spc="45" dirty="0">
                <a:ea typeface="+mn-ea"/>
                <a:cs typeface="+mn-ea"/>
                <a:sym typeface="+mn-lt"/>
              </a:rPr>
              <a:t> </a:t>
            </a:r>
            <a:r>
              <a:rPr lang="en-US" altLang="zh-CN" spc="-25" dirty="0">
                <a:ea typeface="+mn-ea"/>
                <a:cs typeface="+mn-ea"/>
                <a:sym typeface="+mn-lt"/>
              </a:rPr>
              <a:t>(RNNs)</a:t>
            </a:r>
            <a:endParaRPr lang="zh-CN" altLang="en-US" dirty="0">
              <a:ea typeface="+mn-ea"/>
              <a:cs typeface="+mn-ea"/>
              <a:sym typeface="+mn-lt"/>
            </a:endParaRPr>
          </a:p>
        </p:txBody>
      </p:sp>
      <p:sp>
        <p:nvSpPr>
          <p:cNvPr id="4" name="日期占位符 3">
            <a:extLst>
              <a:ext uri="{FF2B5EF4-FFF2-40B4-BE49-F238E27FC236}">
                <a16:creationId xmlns:a16="http://schemas.microsoft.com/office/drawing/2014/main" id="{B32A7753-2375-4E23-9016-64C4101A75A3}"/>
              </a:ext>
            </a:extLst>
          </p:cNvPr>
          <p:cNvSpPr>
            <a:spLocks noGrp="1"/>
          </p:cNvSpPr>
          <p:nvPr>
            <p:ph type="dt" sz="half" idx="10"/>
          </p:nvPr>
        </p:nvSpPr>
        <p:spPr/>
        <p:txBody>
          <a:bodyPr/>
          <a:lstStyle/>
          <a:p>
            <a:r>
              <a:rPr lang="en-US" altLang="zh-CN">
                <a:cs typeface="+mn-ea"/>
                <a:sym typeface="+mn-lt"/>
              </a:rPr>
              <a:t>2020/2</a:t>
            </a:r>
            <a:endParaRPr lang="zh-CN" altLang="en-US" dirty="0">
              <a:cs typeface="+mn-ea"/>
              <a:sym typeface="+mn-lt"/>
            </a:endParaRPr>
          </a:p>
        </p:txBody>
      </p:sp>
      <p:sp>
        <p:nvSpPr>
          <p:cNvPr id="5" name="页脚占位符 4">
            <a:extLst>
              <a:ext uri="{FF2B5EF4-FFF2-40B4-BE49-F238E27FC236}">
                <a16:creationId xmlns:a16="http://schemas.microsoft.com/office/drawing/2014/main" id="{A70DEE1A-9092-42A3-BEB2-152FC211EE4F}"/>
              </a:ext>
            </a:extLst>
          </p:cNvPr>
          <p:cNvSpPr>
            <a:spLocks noGrp="1"/>
          </p:cNvSpPr>
          <p:nvPr>
            <p:ph type="ftr" sz="quarter" idx="11"/>
          </p:nvPr>
        </p:nvSpPr>
        <p:spPr/>
        <p:txBody>
          <a:bodyPr/>
          <a:lstStyle/>
          <a:p>
            <a:r>
              <a:rPr lang="en-US" altLang="zh-CN">
                <a:cs typeface="+mn-ea"/>
                <a:sym typeface="+mn-lt"/>
              </a:rPr>
              <a:t>Beilun Wang</a:t>
            </a:r>
            <a:endParaRPr lang="zh-CN" altLang="en-US" dirty="0">
              <a:cs typeface="+mn-ea"/>
              <a:sym typeface="+mn-lt"/>
            </a:endParaRPr>
          </a:p>
        </p:txBody>
      </p:sp>
      <p:sp>
        <p:nvSpPr>
          <p:cNvPr id="6" name="灯片编号占位符 5">
            <a:extLst>
              <a:ext uri="{FF2B5EF4-FFF2-40B4-BE49-F238E27FC236}">
                <a16:creationId xmlns:a16="http://schemas.microsoft.com/office/drawing/2014/main" id="{F372DFEA-B6CD-4BFE-BD58-870A9FB1FA8D}"/>
              </a:ext>
            </a:extLst>
          </p:cNvPr>
          <p:cNvSpPr>
            <a:spLocks noGrp="1"/>
          </p:cNvSpPr>
          <p:nvPr>
            <p:ph type="sldNum" sz="quarter" idx="12"/>
          </p:nvPr>
        </p:nvSpPr>
        <p:spPr/>
        <p:txBody>
          <a:bodyPr/>
          <a:lstStyle/>
          <a:p>
            <a:fld id="{5E1FB758-60BF-4E88-A44B-832C9297871E}" type="slidenum">
              <a:rPr lang="zh-CN" altLang="en-US" smtClean="0">
                <a:cs typeface="+mn-ea"/>
                <a:sym typeface="+mn-lt"/>
              </a:rPr>
              <a:t>9</a:t>
            </a:fld>
            <a:endParaRPr lang="zh-CN" altLang="en-US">
              <a:cs typeface="+mn-ea"/>
              <a:sym typeface="+mn-lt"/>
            </a:endParaRPr>
          </a:p>
        </p:txBody>
      </p:sp>
      <p:sp>
        <p:nvSpPr>
          <p:cNvPr id="12" name="object 5">
            <a:extLst>
              <a:ext uri="{FF2B5EF4-FFF2-40B4-BE49-F238E27FC236}">
                <a16:creationId xmlns:a16="http://schemas.microsoft.com/office/drawing/2014/main" id="{E2486FA4-0BC5-421E-AE4D-9AAD293CF172}"/>
              </a:ext>
            </a:extLst>
          </p:cNvPr>
          <p:cNvSpPr/>
          <p:nvPr/>
        </p:nvSpPr>
        <p:spPr>
          <a:xfrm>
            <a:off x="1490758" y="1829078"/>
            <a:ext cx="7558405" cy="4059412"/>
          </a:xfrm>
          <a:custGeom>
            <a:avLst/>
            <a:gdLst/>
            <a:ahLst/>
            <a:cxnLst/>
            <a:rect l="l" t="t" r="r" b="b"/>
            <a:pathLst>
              <a:path w="7558405" h="5128260">
                <a:moveTo>
                  <a:pt x="0" y="0"/>
                </a:moveTo>
                <a:lnTo>
                  <a:pt x="7558204" y="0"/>
                </a:lnTo>
                <a:lnTo>
                  <a:pt x="7558204" y="5128002"/>
                </a:lnTo>
                <a:lnTo>
                  <a:pt x="0" y="5128002"/>
                </a:lnTo>
                <a:lnTo>
                  <a:pt x="0" y="0"/>
                </a:lnTo>
                <a:close/>
              </a:path>
            </a:pathLst>
          </a:custGeom>
          <a:ln w="19050">
            <a:solidFill>
              <a:srgbClr val="FF00CD"/>
            </a:solidFill>
          </a:ln>
        </p:spPr>
        <p:txBody>
          <a:bodyPr wrap="square" lIns="0" tIns="0" rIns="0" bIns="0" rtlCol="0"/>
          <a:lstStyle/>
          <a:p>
            <a:endParaRPr>
              <a:cs typeface="+mn-ea"/>
              <a:sym typeface="+mn-lt"/>
            </a:endParaRPr>
          </a:p>
        </p:txBody>
      </p:sp>
      <p:sp>
        <p:nvSpPr>
          <p:cNvPr id="9" name="object 6">
            <a:extLst>
              <a:ext uri="{FF2B5EF4-FFF2-40B4-BE49-F238E27FC236}">
                <a16:creationId xmlns:a16="http://schemas.microsoft.com/office/drawing/2014/main" id="{06BA9FC0-8303-4DB3-8983-5B3D21AC3AE9}"/>
              </a:ext>
            </a:extLst>
          </p:cNvPr>
          <p:cNvSpPr txBox="1"/>
          <p:nvPr/>
        </p:nvSpPr>
        <p:spPr>
          <a:xfrm>
            <a:off x="4452308" y="1384664"/>
            <a:ext cx="2313438"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FF"/>
                </a:solidFill>
                <a:cs typeface="+mn-ea"/>
                <a:sym typeface="+mn-lt"/>
              </a:rPr>
              <a:t>RNNs can</a:t>
            </a:r>
            <a:r>
              <a:rPr sz="2000" spc="-65" dirty="0">
                <a:solidFill>
                  <a:srgbClr val="FF00FF"/>
                </a:solidFill>
                <a:cs typeface="+mn-ea"/>
                <a:sym typeface="+mn-lt"/>
              </a:rPr>
              <a:t> </a:t>
            </a:r>
            <a:r>
              <a:rPr sz="2000" dirty="0">
                <a:solidFill>
                  <a:srgbClr val="FF00FF"/>
                </a:solidFill>
                <a:cs typeface="+mn-ea"/>
                <a:sym typeface="+mn-lt"/>
              </a:rPr>
              <a:t>handle</a:t>
            </a:r>
            <a:endParaRPr sz="2000" dirty="0">
              <a:cs typeface="+mn-ea"/>
              <a:sym typeface="+mn-lt"/>
            </a:endParaRPr>
          </a:p>
        </p:txBody>
      </p:sp>
    </p:spTree>
    <p:extLst>
      <p:ext uri="{BB962C8B-B14F-4D97-AF65-F5344CB8AC3E}">
        <p14:creationId xmlns:p14="http://schemas.microsoft.com/office/powerpoint/2010/main" val="118897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gfrbali">
      <a:majorFont>
        <a:latin typeface="Calibri" panose="020F0302020204030204"/>
        <a:ea typeface="宋体"/>
        <a:cs typeface=""/>
      </a:majorFont>
      <a:minorFont>
        <a:latin typeface="Calibri" panose="020F0502020204030204"/>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2400" dirty="0">
            <a:solidFill>
              <a:srgbClr val="FF0000"/>
            </a:solidFill>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9625</TotalTime>
  <Words>2670</Words>
  <Application>Microsoft Office PowerPoint</Application>
  <PresentationFormat>全屏显示(4:3)</PresentationFormat>
  <Paragraphs>616</Paragraphs>
  <Slides>83</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83</vt:i4>
      </vt:variant>
    </vt:vector>
  </HeadingPairs>
  <TitlesOfParts>
    <vt:vector size="89" baseType="lpstr">
      <vt:lpstr>Carlito</vt:lpstr>
      <vt:lpstr>等线</vt:lpstr>
      <vt:lpstr>Arial</vt:lpstr>
      <vt:lpstr>Calibri</vt:lpstr>
      <vt:lpstr>Calibri Light</vt:lpstr>
      <vt:lpstr>Office 主题​​</vt:lpstr>
      <vt:lpstr>PowerPoint 演示文稿</vt:lpstr>
      <vt:lpstr>Today: Deep Learning</vt:lpstr>
      <vt:lpstr>PowerPoint 演示文稿</vt:lpstr>
      <vt:lpstr>Important Block: Recurrent Neural Networks (RNN)</vt:lpstr>
      <vt:lpstr>RNN models dynamic temporal dependency</vt:lpstr>
      <vt:lpstr>Recurrent Neural Networks (RNNs)</vt:lpstr>
      <vt:lpstr>Standard “Feed-Forward” Neural Network</vt:lpstr>
      <vt:lpstr>Recurrent Neural Networks (RNNs)</vt:lpstr>
      <vt:lpstr>Recurrent Neural Networks (RNNs)</vt:lpstr>
      <vt:lpstr>Seq2Seq for Machine Translation</vt:lpstr>
      <vt:lpstr>Attention Trick</vt:lpstr>
      <vt:lpstr>The attention module gives us a weight for each input</vt:lpstr>
      <vt:lpstr>Transformer: Exploiting Self Attentions</vt:lpstr>
      <vt:lpstr>Notable pre-trained NLP models</vt:lpstr>
      <vt:lpstr>Open AI's GPT-2 is a really large transformer</vt:lpstr>
      <vt:lpstr>Today: Deep Learning</vt:lpstr>
      <vt:lpstr>PowerPoint 演示文稿</vt:lpstr>
      <vt:lpstr>e.g. for Story Comprehension</vt:lpstr>
      <vt:lpstr>Need external explicit memory for long-range reasoning</vt:lpstr>
      <vt:lpstr>End-To-End Memory Networks </vt:lpstr>
      <vt:lpstr>Multi-hop  MemN2N</vt:lpstr>
      <vt:lpstr>Neural Architectures with Memory</vt:lpstr>
      <vt:lpstr>Attention and Memory Toolbox</vt:lpstr>
      <vt:lpstr>Today: Deep Learning</vt:lpstr>
      <vt:lpstr>PowerPoint 演示文稿</vt:lpstr>
      <vt:lpstr>Neural Architecture Search with Reinforcement Learning</vt:lpstr>
      <vt:lpstr>Neural Architecture Search with Reinforcement Learning</vt:lpstr>
      <vt:lpstr>Today: Deep Learning</vt:lpstr>
      <vt:lpstr>PowerPoint 演示文稿</vt:lpstr>
      <vt:lpstr>Recap: “Block View”</vt:lpstr>
      <vt:lpstr>An auto-encoder-decoder is trained to reproduce the input</vt:lpstr>
      <vt:lpstr>The new way to train multi-layer NNs</vt:lpstr>
      <vt:lpstr>The new way to train multi-layer NNs</vt:lpstr>
      <vt:lpstr>The new way to train multi-layer NNs</vt:lpstr>
      <vt:lpstr>Today: Deep Learning</vt:lpstr>
      <vt:lpstr>PowerPoint 演示文稿</vt:lpstr>
      <vt:lpstr>Learning to Learn</vt:lpstr>
      <vt:lpstr>Learning to Learn</vt:lpstr>
      <vt:lpstr>Today: Deep Learning</vt:lpstr>
      <vt:lpstr>PowerPoint 演示文稿</vt:lpstr>
      <vt:lpstr>Geometric Deep Learning on Graphs and Manifolds</vt:lpstr>
      <vt:lpstr>Inductive Bias for Graphs</vt:lpstr>
      <vt:lpstr>Today: Deep Learning</vt:lpstr>
      <vt:lpstr>Tasks in the form of Symbolic input/ outputs / Program Induction </vt:lpstr>
      <vt:lpstr>PowerPoint 演示文稿</vt:lpstr>
      <vt:lpstr>Neural Program Induction-Research Landscape</vt:lpstr>
      <vt:lpstr>Neural Turing Machines</vt:lpstr>
      <vt:lpstr>Task with Sequential Symbolic Form </vt:lpstr>
      <vt:lpstr>Today: Deep Learning</vt:lpstr>
      <vt:lpstr>PowerPoint 演示文稿</vt:lpstr>
      <vt:lpstr>Adversarial Nets Framework</vt:lpstr>
      <vt:lpstr>Unsupervised cross-domain image generation</vt:lpstr>
      <vt:lpstr>Cycle GAN</vt:lpstr>
      <vt:lpstr>Image Super-Resolution</vt:lpstr>
      <vt:lpstr>Label2Image</vt:lpstr>
      <vt:lpstr>Edges2Image</vt:lpstr>
      <vt:lpstr>Text2Image</vt:lpstr>
      <vt:lpstr>Progressive GAN</vt:lpstr>
      <vt:lpstr>Today: Deep Learning</vt:lpstr>
      <vt:lpstr>PowerPoint 演示文稿</vt:lpstr>
      <vt:lpstr>Generative models - Research Landscape</vt:lpstr>
      <vt:lpstr>Autoregressive Models</vt:lpstr>
      <vt:lpstr>Recurrent versus Causal Convolutional Nets</vt:lpstr>
      <vt:lpstr>Why Generative Models?</vt:lpstr>
      <vt:lpstr>Today: Deep Learning</vt:lpstr>
      <vt:lpstr>PowerPoint 演示文稿</vt:lpstr>
      <vt:lpstr>Reinforcement Learning (RL)</vt:lpstr>
      <vt:lpstr>Deep Reinforcement Learning</vt:lpstr>
      <vt:lpstr>AlphaGO: Learning Pipeline</vt:lpstr>
      <vt:lpstr>PowerPoint 演示文稿</vt:lpstr>
      <vt:lpstr>PowerPoint 演示文稿</vt:lpstr>
      <vt:lpstr>Today: Deep Learning</vt:lpstr>
      <vt:lpstr>PowerPoint 演示文稿</vt:lpstr>
      <vt:lpstr>Evade DNN, e.g. Adversarial Examples (AE)</vt:lpstr>
      <vt:lpstr>Evade DNN, e.g. Adversarial Examples (AE)</vt:lpstr>
      <vt:lpstr>BreakingCNNs</vt:lpstr>
      <vt:lpstr>BreakingCNNs</vt:lpstr>
      <vt:lpstr>Cat-and-nouse game</vt:lpstr>
      <vt:lpstr>Bias in DNN</vt:lpstr>
      <vt:lpstr>Verify DNN</vt:lpstr>
      <vt:lpstr>Recap: Some Recent Trends</vt:lpstr>
      <vt:lpstr>References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 of 06-09</dc:title>
  <dc:creator>cyx590</dc:creator>
  <cp:lastModifiedBy>Wang Wang</cp:lastModifiedBy>
  <cp:revision>319</cp:revision>
  <dcterms:created xsi:type="dcterms:W3CDTF">2019-04-07T06:41:07Z</dcterms:created>
  <dcterms:modified xsi:type="dcterms:W3CDTF">2020-05-19T08:20:50Z</dcterms:modified>
</cp:coreProperties>
</file>